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74" r:id="rId5"/>
    <p:sldId id="269" r:id="rId6"/>
    <p:sldId id="258" r:id="rId7"/>
    <p:sldId id="273" r:id="rId8"/>
    <p:sldId id="259" r:id="rId9"/>
    <p:sldId id="260" r:id="rId10"/>
    <p:sldId id="262" r:id="rId11"/>
    <p:sldId id="272" r:id="rId12"/>
    <p:sldId id="263" r:id="rId13"/>
    <p:sldId id="264" r:id="rId14"/>
    <p:sldId id="265" r:id="rId15"/>
    <p:sldId id="266" r:id="rId16"/>
    <p:sldId id="267" r:id="rId17"/>
    <p:sldId id="282" r:id="rId18"/>
    <p:sldId id="275" r:id="rId19"/>
    <p:sldId id="276" r:id="rId20"/>
    <p:sldId id="278" r:id="rId21"/>
    <p:sldId id="279" r:id="rId22"/>
    <p:sldId id="277" r:id="rId23"/>
    <p:sldId id="280" r:id="rId24"/>
    <p:sldId id="281" r:id="rId25"/>
    <p:sldId id="285" r:id="rId26"/>
    <p:sldId id="26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8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0" d="100"/>
          <a:sy n="70" d="100"/>
        </p:scale>
        <p:origin x="6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A59E-5657-4A24-AB60-7D6C550B67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36A21D7-0407-4ACC-89B3-DEE1AE107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35FDCEB-3EA4-4E81-8CCB-2E740BAA2097}"/>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43B979F4-6932-44BE-A650-16EA7FF64F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D0B13D-70F6-4BF5-9F3F-DD06C5945F86}"/>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5104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29D-1BC2-42C4-9078-C8A566CB483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20884E1-89DF-469B-97BD-8B0E29AA7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AB7827-4CA8-4A03-A751-762094E6EEDC}"/>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55D1AAEB-6AA7-4CA0-A5E9-CA5A3EED827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4EC74B8-6077-4413-89BB-2B8202B30529}"/>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97053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28FD2-B847-4E1D-98F3-B496369F4C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C33CA7A-C7B9-4740-8094-A66432D97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72D0F2-06AD-4A5B-A8A2-2469C1CAC8E9}"/>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56692BAE-04D6-4389-9360-E9E41DE2F7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07DAD7-7BCF-4DCE-BAB9-54709002DB77}"/>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91397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81C4-2AE2-4A40-8EC0-2C433BE27F6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F4044E2-7BB4-40A9-B91A-F7464AB68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7C03429-2463-4405-B04F-84A02B8AB359}"/>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0185DAEB-1A34-4A53-BA69-81E64C9C145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2E5CDCC-990F-42CA-BDBD-693955CA6EF3}"/>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338780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59DD-6EAB-4BDB-8A4C-EC865BDA4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45F24CC-F95A-47C8-9CB6-1D754F01A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626F6-5F44-4F0A-A43B-3731627A9C66}"/>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D1629F9F-8F90-4911-898E-F3EE89CF7CE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F3168A2-E598-4295-A688-F7FDF6AA594B}"/>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75029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CA64-FFA0-4367-9799-4524B5A33E3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2B2D6DA-F1EB-4A4E-A995-9860A6F76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EB3C7FF-BC39-483E-9D4B-8FDF5F889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D6D145E-3344-4F1D-8E72-CAC141CC3303}"/>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6" name="Footer Placeholder 5">
            <a:extLst>
              <a:ext uri="{FF2B5EF4-FFF2-40B4-BE49-F238E27FC236}">
                <a16:creationId xmlns:a16="http://schemas.microsoft.com/office/drawing/2014/main" id="{42C97865-2E21-45F3-86A1-63E037B7512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B255ABF-0242-4202-9946-3B65C614F456}"/>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16663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9EDD-AAD6-4439-8845-847327CCB61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167966E-6637-4549-9A79-29691769F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2EB6D-F444-45F3-95BC-B6EDD7CAC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2F62A33-A6D8-42B7-9CD0-F41BC0968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16D7E-C5D3-4AE7-A430-CCEE56E4E9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04A69D9-B75F-4C41-9C8E-8881095F0FE5}"/>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8" name="Footer Placeholder 7">
            <a:extLst>
              <a:ext uri="{FF2B5EF4-FFF2-40B4-BE49-F238E27FC236}">
                <a16:creationId xmlns:a16="http://schemas.microsoft.com/office/drawing/2014/main" id="{4749BB84-6006-4D45-98CD-3E7F87E3F90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696A101-F510-4949-AD99-C35D766C430D}"/>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55075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A0F6-CA4C-416C-8581-69F618F099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E9AEFF-89FB-46DD-B50C-59F5B34C139C}"/>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4" name="Footer Placeholder 3">
            <a:extLst>
              <a:ext uri="{FF2B5EF4-FFF2-40B4-BE49-F238E27FC236}">
                <a16:creationId xmlns:a16="http://schemas.microsoft.com/office/drawing/2014/main" id="{882916DB-D257-49AC-924E-B03B017908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301BBD6-9B78-4186-9106-CCA3E8E71810}"/>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6543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109B58-B672-471C-B59D-66B30C369D8C}"/>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3" name="Footer Placeholder 2">
            <a:extLst>
              <a:ext uri="{FF2B5EF4-FFF2-40B4-BE49-F238E27FC236}">
                <a16:creationId xmlns:a16="http://schemas.microsoft.com/office/drawing/2014/main" id="{8A9E4073-0A1D-4673-9E8B-25FC6FA4690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C3807A6-082B-46D1-BA57-E49B92D0BE96}"/>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1237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7A9B-284D-485D-9A7F-4E115BD19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8AF6338-FBB3-443A-B529-43B38B5F2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748A41B-FE3E-413D-B695-85A99DB16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728E7-D66A-4170-9320-2F5C5A46D850}"/>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6" name="Footer Placeholder 5">
            <a:extLst>
              <a:ext uri="{FF2B5EF4-FFF2-40B4-BE49-F238E27FC236}">
                <a16:creationId xmlns:a16="http://schemas.microsoft.com/office/drawing/2014/main" id="{1A14960C-6198-4D6F-94DD-9CFF373FDED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BD46339-682F-4805-B914-1A9B5EBD2CCA}"/>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8258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502E-0A99-44FE-9B6F-5209BA998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5BFB45A-46BF-4927-9EFE-3D60F6D12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E705B92-72ED-47D9-8DF4-DF41ADA4A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F59CB-085F-47FE-A536-597B46159154}"/>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6" name="Footer Placeholder 5">
            <a:extLst>
              <a:ext uri="{FF2B5EF4-FFF2-40B4-BE49-F238E27FC236}">
                <a16:creationId xmlns:a16="http://schemas.microsoft.com/office/drawing/2014/main" id="{16E160E4-A758-4724-98C5-D3225DCEE67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7A6267-EA98-46EC-83D8-4FCFF0CBE100}"/>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365281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3F428A-5684-4A15-80C6-BC29AEC17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DC2AC78-A13A-4A14-B42F-2C80C0C20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D5D5788-D258-4F27-8AE4-BBF01D4A3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CA952A9C-D127-43C9-B0CE-0DFC58DB7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DAE8908-499F-40EF-8456-B47A137CB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A75DE-1C2D-45C4-BE2C-8A1727C9724F}" type="slidenum">
              <a:rPr lang="en-IE" smtClean="0"/>
              <a:t>‹#›</a:t>
            </a:fld>
            <a:endParaRPr lang="en-IE"/>
          </a:p>
        </p:txBody>
      </p:sp>
    </p:spTree>
    <p:extLst>
      <p:ext uri="{BB962C8B-B14F-4D97-AF65-F5344CB8AC3E}">
        <p14:creationId xmlns:p14="http://schemas.microsoft.com/office/powerpoint/2010/main" val="303572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3.svg"/></Relationships>
</file>

<file path=ppt/slides/_rels/slide27.xml.rels><?xml version="1.0" encoding="UTF-8" standalone="yes"?>
<Relationships xmlns="http://schemas.openxmlformats.org/package/2006/relationships"><Relationship Id="rId8" Type="http://schemas.openxmlformats.org/officeDocument/2006/relationships/hyperlink" Target="http://tyttrungchanh.medinet.gov.vn/chuyen-muc/deo-khau-trang-dung-cach-cmobile9480-25130.aspx" TargetMode="External"/><Relationship Id="rId13" Type="http://schemas.openxmlformats.org/officeDocument/2006/relationships/hyperlink" Target="https://www.istockphoto.com/ie/vector/stop-the-infection-you-need-to-wear-a-medical-mask-a-man-in-a-medical-mask-and-gm1208444346-349303341" TargetMode="External"/><Relationship Id="rId18" Type="http://schemas.openxmlformats.org/officeDocument/2006/relationships/hyperlink" Target="https://www.istockphoto.com/ie/vector/vector-illustration-of-washing-hands-gm988830140-268098633" TargetMode="External"/><Relationship Id="rId3" Type="http://schemas.openxmlformats.org/officeDocument/2006/relationships/hyperlink" Target="https://www.dreamstime.com/coronavirus-pandemic-ncov-vector-seamless-pattern-people-white-medical-face-mask-coronavirus-pandemic-ncov-vector-seamless-image175521504" TargetMode="External"/><Relationship Id="rId21" Type="http://schemas.openxmlformats.org/officeDocument/2006/relationships/hyperlink" Target="https://www.dreamstime.com/set-do-not-touch-your-face-icon-simple-black-white-drawing-hand-touching-mouth-nose-eye-crossed-red-line-can-be-set-image176825549" TargetMode="External"/><Relationship Id="rId7" Type="http://schemas.openxmlformats.org/officeDocument/2006/relationships/hyperlink" Target="https://www.bigstockphoto.com/es/image-362022973/stock-vector-crowd-of-infected-and-healthy-people-outside-during-corona-virus-outbreak-men-and-women-protecting" TargetMode="External"/><Relationship Id="rId12" Type="http://schemas.openxmlformats.org/officeDocument/2006/relationships/hyperlink" Target="https://www.vectorstock.com/royalty-free-vectors/grandmother-ill-medicine-vectors" TargetMode="External"/><Relationship Id="rId17" Type="http://schemas.openxmlformats.org/officeDocument/2006/relationships/hyperlink" Target="https://www.vecteezy.com/vector-art/952547-woman-wearing-medical-face-mask" TargetMode="External"/><Relationship Id="rId2" Type="http://schemas.openxmlformats.org/officeDocument/2006/relationships/hyperlink" Target="http://www.vectorstock.com/30150720" TargetMode="External"/><Relationship Id="rId16" Type="http://schemas.openxmlformats.org/officeDocument/2006/relationships/hyperlink" Target="https://www.change.org/p/drugs-controller-department-pharmacy-for-pharmacists-only-allow-registered-pharmacist-to-dispense-medicines/c/756206277" TargetMode="External"/><Relationship Id="rId20" Type="http://schemas.openxmlformats.org/officeDocument/2006/relationships/hyperlink" Target="https://twitter.com/UnivHealthSys/status/1248362577433894912" TargetMode="External"/><Relationship Id="rId1" Type="http://schemas.openxmlformats.org/officeDocument/2006/relationships/slideLayout" Target="../slideLayouts/slideLayout6.xml"/><Relationship Id="rId6" Type="http://schemas.openxmlformats.org/officeDocument/2006/relationships/hyperlink" Target="https://www.vecteezy.com/vector-art/952526-man-wearing-disposable-medical-face-mask" TargetMode="External"/><Relationship Id="rId11" Type="http://schemas.openxmlformats.org/officeDocument/2006/relationships/hyperlink" Target="https://es.123rf.com/imagenes-de-archivo/pentagrama.html?alttext=1&amp;orderby=2&amp;sti=m0mlbi63d6sqsqv4to|" TargetMode="External"/><Relationship Id="rId5" Type="http://schemas.openxmlformats.org/officeDocument/2006/relationships/hyperlink" Target="https://www.go4worldbusiness.com/member/view/2852672/wit-xiantao-tongda-non-woven-products-co-ltd-.html" TargetMode="External"/><Relationship Id="rId15" Type="http://schemas.openxmlformats.org/officeDocument/2006/relationships/hyperlink" Target="https://www.vectorstock.com/royalty-free-vector/asian-patients-in-masks-visiting-doctor-vector-29661504" TargetMode="External"/><Relationship Id="rId10" Type="http://schemas.openxmlformats.org/officeDocument/2006/relationships/hyperlink" Target="https://pngtree.com/freepng/asian-teen-girl-boy-wearing-a-face-mask-in-the-city-coughing-vector-isolated-cartoon-illustration_5163323.html" TargetMode="External"/><Relationship Id="rId19" Type="http://schemas.openxmlformats.org/officeDocument/2006/relationships/hyperlink" Target="http://www.google.com/images" TargetMode="External"/><Relationship Id="rId4" Type="http://schemas.openxmlformats.org/officeDocument/2006/relationships/hyperlink" Target="https://international-adviser.com/wp-content/uploads/sites/3/2020/03/Four-question-marks-blue-background.jpg" TargetMode="External"/><Relationship Id="rId9" Type="http://schemas.openxmlformats.org/officeDocument/2006/relationships/hyperlink" Target="https://www.dreamstime.com/stock-illustration-mers-cov-protection-infographic-illustration-image55701731" TargetMode="External"/><Relationship Id="rId14" Type="http://schemas.openxmlformats.org/officeDocument/2006/relationships/hyperlink" Target="https://es.123rf.com/clipart-vector/cartoon_park_playground.html?alttext=1&amp;orderby=2&amp;sti=o3bkp7k8wxvdg0071t|&amp;mediapopup=144983790" TargetMode="External"/><Relationship Id="rId22" Type="http://schemas.openxmlformats.org/officeDocument/2006/relationships/hyperlink" Target="https://www.istockphoto.com/ie/illustrations/quarantine-drawing?mediatype=illustration&amp;phrase=quarantine%20drawing&amp;sort=mostpopula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29A0C-A2B2-4F7E-B61A-000528172E94}"/>
              </a:ext>
            </a:extLst>
          </p:cNvPr>
          <p:cNvSpPr>
            <a:spLocks noGrp="1"/>
          </p:cNvSpPr>
          <p:nvPr>
            <p:ph type="ctrTitle"/>
          </p:nvPr>
        </p:nvSpPr>
        <p:spPr>
          <a:xfrm>
            <a:off x="651307" y="640081"/>
            <a:ext cx="3377183" cy="3681976"/>
          </a:xfrm>
          <a:noFill/>
        </p:spPr>
        <p:txBody>
          <a:bodyPr vert="horz" lIns="91440" tIns="45720" rIns="91440" bIns="45720" rtlCol="0">
            <a:normAutofit/>
          </a:bodyPr>
          <a:lstStyle/>
          <a:p>
            <a:pPr algn="l"/>
            <a:r>
              <a:rPr lang="en-US" sz="4400" dirty="0">
                <a:solidFill>
                  <a:schemeClr val="bg1"/>
                </a:solidFill>
              </a:rPr>
              <a:t>Wearing a Face Mask</a:t>
            </a:r>
          </a:p>
        </p:txBody>
      </p:sp>
      <p:pic>
        <p:nvPicPr>
          <p:cNvPr id="4" name="Picture 3">
            <a:extLst>
              <a:ext uri="{FF2B5EF4-FFF2-40B4-BE49-F238E27FC236}">
                <a16:creationId xmlns:a16="http://schemas.microsoft.com/office/drawing/2014/main" id="{0D4A696D-A6D5-4EC1-9CD5-E94BA6AB1EA1}"/>
              </a:ext>
            </a:extLst>
          </p:cNvPr>
          <p:cNvPicPr>
            <a:picLocks noChangeAspect="1"/>
          </p:cNvPicPr>
          <p:nvPr/>
        </p:nvPicPr>
        <p:blipFill rotWithShape="1">
          <a:blip r:embed="rId2"/>
          <a:srcRect l="5486" r="5488" b="2"/>
          <a:stretch/>
        </p:blipFill>
        <p:spPr>
          <a:xfrm>
            <a:off x="4972594" y="10"/>
            <a:ext cx="7537704" cy="6857990"/>
          </a:xfrm>
          <a:prstGeom prst="rect">
            <a:avLst/>
          </a:prstGeom>
        </p:spPr>
      </p:pic>
      <p:pic>
        <p:nvPicPr>
          <p:cNvPr id="3" name="Picture 2">
            <a:extLst>
              <a:ext uri="{FF2B5EF4-FFF2-40B4-BE49-F238E27FC236}">
                <a16:creationId xmlns:a16="http://schemas.microsoft.com/office/drawing/2014/main" id="{A0761047-A2B3-4162-8B89-8A36A51CB26F}"/>
              </a:ext>
            </a:extLst>
          </p:cNvPr>
          <p:cNvPicPr>
            <a:picLocks noChangeAspect="1"/>
          </p:cNvPicPr>
          <p:nvPr/>
        </p:nvPicPr>
        <p:blipFill>
          <a:blip r:embed="rId3"/>
          <a:stretch>
            <a:fillRect/>
          </a:stretch>
        </p:blipFill>
        <p:spPr>
          <a:xfrm>
            <a:off x="646707" y="252951"/>
            <a:ext cx="1688738" cy="774259"/>
          </a:xfrm>
          <a:prstGeom prst="rect">
            <a:avLst/>
          </a:prstGeom>
        </p:spPr>
      </p:pic>
      <p:sp>
        <p:nvSpPr>
          <p:cNvPr id="6" name="TextBox 2"/>
          <p:cNvSpPr txBox="1"/>
          <p:nvPr/>
        </p:nvSpPr>
        <p:spPr>
          <a:xfrm>
            <a:off x="646707" y="5912051"/>
            <a:ext cx="412582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1400" dirty="0" smtClean="0">
                <a:solidFill>
                  <a:schemeClr val="bg1"/>
                </a:solidFill>
              </a:rPr>
              <a:t>Created </a:t>
            </a:r>
            <a:r>
              <a:rPr lang="en-IE" sz="1400" dirty="0">
                <a:solidFill>
                  <a:schemeClr val="bg1"/>
                </a:solidFill>
              </a:rPr>
              <a:t>by John McNally, Student Speech and Language Therapist, under the supervision of Michelle O’Donoghue, </a:t>
            </a:r>
            <a:r>
              <a:rPr lang="en-IE" sz="1400" dirty="0" smtClean="0">
                <a:solidFill>
                  <a:schemeClr val="bg1"/>
                </a:solidFill>
              </a:rPr>
              <a:t>SLT, </a:t>
            </a:r>
            <a:r>
              <a:rPr lang="en-IE" sz="1400" dirty="0">
                <a:solidFill>
                  <a:schemeClr val="bg1"/>
                </a:solidFill>
              </a:rPr>
              <a:t>CORU </a:t>
            </a:r>
            <a:r>
              <a:rPr lang="en-IE" sz="1400" dirty="0" err="1" smtClean="0">
                <a:solidFill>
                  <a:schemeClr val="bg1"/>
                </a:solidFill>
              </a:rPr>
              <a:t>reg</a:t>
            </a:r>
            <a:r>
              <a:rPr lang="en-IE" sz="1400" dirty="0" smtClean="0">
                <a:solidFill>
                  <a:schemeClr val="bg1"/>
                </a:solidFill>
              </a:rPr>
              <a:t> 018688</a:t>
            </a:r>
            <a:endParaRPr lang="en-IE" sz="1400" dirty="0">
              <a:solidFill>
                <a:schemeClr val="bg1"/>
              </a:solidFill>
            </a:endParaRPr>
          </a:p>
        </p:txBody>
      </p:sp>
    </p:spTree>
    <p:extLst>
      <p:ext uri="{BB962C8B-B14F-4D97-AF65-F5344CB8AC3E}">
        <p14:creationId xmlns:p14="http://schemas.microsoft.com/office/powerpoint/2010/main" val="351153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EE84-F3ED-4B3B-BBCB-977448AAC39A}"/>
              </a:ext>
            </a:extLst>
          </p:cNvPr>
          <p:cNvSpPr>
            <a:spLocks noGrp="1"/>
          </p:cNvSpPr>
          <p:nvPr>
            <p:ph type="title"/>
          </p:nvPr>
        </p:nvSpPr>
        <p:spPr>
          <a:xfrm>
            <a:off x="801098" y="857251"/>
            <a:ext cx="5712824" cy="704127"/>
          </a:xfrm>
        </p:spPr>
        <p:txBody>
          <a:bodyPr vert="horz" lIns="91440" tIns="45720" rIns="91440" bIns="45720" rtlCol="0" anchor="ctr">
            <a:normAutofit fontScale="90000"/>
          </a:bodyPr>
          <a:lstStyle/>
          <a:p>
            <a:r>
              <a:rPr lang="en-US" kern="1200" dirty="0">
                <a:solidFill>
                  <a:schemeClr val="tx1"/>
                </a:solidFill>
                <a:latin typeface="+mj-lt"/>
                <a:ea typeface="+mj-ea"/>
                <a:cs typeface="+mj-cs"/>
              </a:rPr>
              <a:t/>
            </a:r>
            <a:br>
              <a:rPr lang="en-US" kern="1200" dirty="0">
                <a:solidFill>
                  <a:schemeClr val="tx1"/>
                </a:solidFill>
                <a:latin typeface="+mj-lt"/>
                <a:ea typeface="+mj-ea"/>
                <a:cs typeface="+mj-cs"/>
              </a:rPr>
            </a:br>
            <a:r>
              <a:rPr lang="en-US" kern="1200" dirty="0">
                <a:solidFill>
                  <a:schemeClr val="tx1"/>
                </a:solidFill>
                <a:latin typeface="+mj-lt"/>
                <a:ea typeface="+mj-ea"/>
                <a:cs typeface="+mj-cs"/>
              </a:rPr>
              <a:t/>
            </a:r>
            <a:br>
              <a:rPr lang="en-US" kern="1200" dirty="0">
                <a:solidFill>
                  <a:schemeClr val="tx1"/>
                </a:solidFill>
                <a:latin typeface="+mj-lt"/>
                <a:ea typeface="+mj-ea"/>
                <a:cs typeface="+mj-cs"/>
              </a:rPr>
            </a:br>
            <a:r>
              <a:rPr lang="en-US" kern="1200" dirty="0">
                <a:solidFill>
                  <a:schemeClr val="tx1"/>
                </a:solidFill>
                <a:latin typeface="+mj-lt"/>
                <a:ea typeface="+mj-ea"/>
                <a:cs typeface="+mj-cs"/>
              </a:rPr>
              <a:t>Face </a:t>
            </a:r>
            <a:r>
              <a:rPr lang="en-US" dirty="0"/>
              <a:t>m</a:t>
            </a:r>
            <a:r>
              <a:rPr lang="en-US" kern="1200" dirty="0">
                <a:solidFill>
                  <a:schemeClr val="tx1"/>
                </a:solidFill>
                <a:latin typeface="+mj-lt"/>
                <a:ea typeface="+mj-ea"/>
                <a:cs typeface="+mj-cs"/>
              </a:rPr>
              <a:t>asks can protect</a:t>
            </a:r>
          </a:p>
        </p:txBody>
      </p:sp>
      <p:sp>
        <p:nvSpPr>
          <p:cNvPr id="3" name="TextBox 2">
            <a:extLst>
              <a:ext uri="{FF2B5EF4-FFF2-40B4-BE49-F238E27FC236}">
                <a16:creationId xmlns:a16="http://schemas.microsoft.com/office/drawing/2014/main" id="{106BF2FC-9D71-473E-8A39-5A620B216C80}"/>
              </a:ext>
            </a:extLst>
          </p:cNvPr>
          <p:cNvSpPr txBox="1"/>
          <p:nvPr/>
        </p:nvSpPr>
        <p:spPr>
          <a:xfrm>
            <a:off x="397291" y="2479614"/>
            <a:ext cx="4558309" cy="3181684"/>
          </a:xfrm>
          <a:prstGeom prst="rect">
            <a:avLst/>
          </a:prstGeom>
        </p:spPr>
        <p:txBody>
          <a:bodyPr vert="horz" lIns="91440" tIns="45720" rIns="91440" bIns="45720" rtlCol="0" anchor="t">
            <a:normAutofit/>
          </a:bodyPr>
          <a:lstStyle/>
          <a:p>
            <a:pPr marL="571500" indent="-228600">
              <a:lnSpc>
                <a:spcPct val="90000"/>
              </a:lnSpc>
              <a:spcAft>
                <a:spcPts val="600"/>
              </a:spcAft>
              <a:buFont typeface="Arial" panose="020B0604020202020204" pitchFamily="34" charset="0"/>
              <a:buChar char="•"/>
            </a:pPr>
            <a:r>
              <a:rPr lang="en-US" sz="3600" dirty="0"/>
              <a:t>Me</a:t>
            </a:r>
          </a:p>
          <a:p>
            <a:pPr marL="571500" indent="-228600">
              <a:lnSpc>
                <a:spcPct val="90000"/>
              </a:lnSpc>
              <a:spcAft>
                <a:spcPts val="600"/>
              </a:spcAft>
              <a:buFont typeface="Arial" panose="020B0604020202020204" pitchFamily="34" charset="0"/>
              <a:buChar char="•"/>
            </a:pPr>
            <a:r>
              <a:rPr lang="en-US" sz="3600" dirty="0"/>
              <a:t>My family</a:t>
            </a:r>
          </a:p>
          <a:p>
            <a:pPr marL="571500" indent="-228600">
              <a:lnSpc>
                <a:spcPct val="90000"/>
              </a:lnSpc>
              <a:spcAft>
                <a:spcPts val="600"/>
              </a:spcAft>
              <a:buFont typeface="Arial" panose="020B0604020202020204" pitchFamily="34" charset="0"/>
              <a:buChar char="•"/>
            </a:pPr>
            <a:r>
              <a:rPr lang="en-US" sz="3600" dirty="0"/>
              <a:t>My friends</a:t>
            </a:r>
          </a:p>
          <a:p>
            <a:pPr marL="571500" indent="-228600">
              <a:lnSpc>
                <a:spcPct val="90000"/>
              </a:lnSpc>
              <a:spcAft>
                <a:spcPts val="600"/>
              </a:spcAft>
              <a:buFont typeface="Arial" panose="020B0604020202020204" pitchFamily="34" charset="0"/>
              <a:buChar char="•"/>
            </a:pPr>
            <a:r>
              <a:rPr lang="en-US" sz="3600" dirty="0"/>
              <a:t>My doctor</a:t>
            </a:r>
          </a:p>
          <a:p>
            <a:pPr marL="571500" indent="-228600">
              <a:lnSpc>
                <a:spcPct val="90000"/>
              </a:lnSpc>
              <a:spcAft>
                <a:spcPts val="600"/>
              </a:spcAft>
              <a:buFont typeface="Arial" panose="020B0604020202020204" pitchFamily="34" charset="0"/>
              <a:buChar char="•"/>
            </a:pPr>
            <a:r>
              <a:rPr lang="en-US" sz="3600" dirty="0"/>
              <a:t>My </a:t>
            </a:r>
            <a:r>
              <a:rPr lang="en-US" sz="3600" dirty="0" err="1"/>
              <a:t>carers</a:t>
            </a:r>
            <a:endParaRPr lang="en-US" sz="3600" dirty="0"/>
          </a:p>
        </p:txBody>
      </p:sp>
      <p:sp>
        <p:nvSpPr>
          <p:cNvPr id="68" name="Oval 55">
            <a:extLst>
              <a:ext uri="{FF2B5EF4-FFF2-40B4-BE49-F238E27FC236}">
                <a16:creationId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1310425-FB52-4B21-B43E-F9AFB266D615}"/>
              </a:ext>
            </a:extLst>
          </p:cNvPr>
          <p:cNvPicPr>
            <a:picLocks noChangeAspect="1"/>
          </p:cNvPicPr>
          <p:nvPr/>
        </p:nvPicPr>
        <p:blipFill rotWithShape="1">
          <a:blip r:embed="rId2"/>
          <a:srcRect l="29637" r="15614" b="2"/>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9">
            <a:extLst>
              <a:ext uri="{FF2B5EF4-FFF2-40B4-BE49-F238E27FC236}">
                <a16:creationId xmlns:a16="http://schemas.microsoft.com/office/drawing/2014/main" id="{87D2D6F1-225D-465C-87AA-DA4DCB951ACC}"/>
              </a:ext>
            </a:extLst>
          </p:cNvPr>
          <p:cNvPicPr>
            <a:picLocks noChangeAspect="1"/>
          </p:cNvPicPr>
          <p:nvPr/>
        </p:nvPicPr>
        <p:blipFill rotWithShape="1">
          <a:blip r:embed="rId3"/>
          <a:srcRect t="6740" r="2" b="6842"/>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70" name="Freeform: Shape 59">
            <a:extLst>
              <a:ext uri="{FF2B5EF4-FFF2-40B4-BE49-F238E27FC236}">
                <a16:creationId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B4583DA-9076-4BD7-AF56-E2EF41042A12}"/>
              </a:ext>
            </a:extLst>
          </p:cNvPr>
          <p:cNvPicPr>
            <a:picLocks noChangeAspect="1"/>
          </p:cNvPicPr>
          <p:nvPr/>
        </p:nvPicPr>
        <p:blipFill rotWithShape="1">
          <a:blip r:embed="rId4"/>
          <a:srcRect l="5301" r="32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7939995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DC041-EA80-442A-B83C-A4AC6251F53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When can I wear a face mask?</a:t>
            </a:r>
          </a:p>
        </p:txBody>
      </p:sp>
      <p:pic>
        <p:nvPicPr>
          <p:cNvPr id="6" name="Picture 5">
            <a:extLst>
              <a:ext uri="{FF2B5EF4-FFF2-40B4-BE49-F238E27FC236}">
                <a16:creationId xmlns:a16="http://schemas.microsoft.com/office/drawing/2014/main" id="{FA1F5364-2B7F-40C0-A82F-6D568F746A69}"/>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282380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FE124-FDAD-49D3-BF47-A3C197A35B43}"/>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3800" dirty="0">
                <a:solidFill>
                  <a:schemeClr val="bg1"/>
                </a:solidFill>
              </a:rPr>
              <a:t>If you want to, you can wear your face mask any time you go outside your house</a:t>
            </a:r>
          </a:p>
        </p:txBody>
      </p:sp>
      <p:pic>
        <p:nvPicPr>
          <p:cNvPr id="6" name="Picture 5" descr="A close up of a logo&#10;&#10;Description automatically generated">
            <a:extLst>
              <a:ext uri="{FF2B5EF4-FFF2-40B4-BE49-F238E27FC236}">
                <a16:creationId xmlns:a16="http://schemas.microsoft.com/office/drawing/2014/main" id="{FE1C79EC-F5F5-4565-891D-5FAD3684BA3B}"/>
              </a:ext>
            </a:extLst>
          </p:cNvPr>
          <p:cNvPicPr>
            <a:picLocks noChangeAspect="1"/>
          </p:cNvPicPr>
          <p:nvPr/>
        </p:nvPicPr>
        <p:blipFill rotWithShape="1">
          <a:blip r:embed="rId2"/>
          <a:srcRect t="10436" b="33928"/>
          <a:stretch/>
        </p:blipFill>
        <p:spPr>
          <a:xfrm>
            <a:off x="20" y="1"/>
            <a:ext cx="12191979" cy="4239482"/>
          </a:xfrm>
          <a:prstGeom prst="rect">
            <a:avLst/>
          </a:prstGeom>
        </p:spPr>
      </p:pic>
    </p:spTree>
    <p:extLst>
      <p:ext uri="{BB962C8B-B14F-4D97-AF65-F5344CB8AC3E}">
        <p14:creationId xmlns:p14="http://schemas.microsoft.com/office/powerpoint/2010/main" val="138239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5C086-C34B-41C6-9CA6-3667A4583E93}"/>
              </a:ext>
            </a:extLst>
          </p:cNvPr>
          <p:cNvSpPr>
            <a:spLocks noGrp="1"/>
          </p:cNvSpPr>
          <p:nvPr>
            <p:ph type="title"/>
          </p:nvPr>
        </p:nvSpPr>
        <p:spPr>
          <a:xfrm>
            <a:off x="650449" y="4559523"/>
            <a:ext cx="10901471" cy="1236440"/>
          </a:xfrm>
          <a:noFill/>
        </p:spPr>
        <p:txBody>
          <a:bodyPr vert="horz" lIns="91440" tIns="45720" rIns="91440" bIns="45720" rtlCol="0" anchor="b">
            <a:normAutofit fontScale="90000"/>
          </a:bodyPr>
          <a:lstStyle/>
          <a:p>
            <a:pPr algn="ctr"/>
            <a:r>
              <a:rPr lang="en-US" sz="4200" dirty="0">
                <a:solidFill>
                  <a:schemeClr val="bg1"/>
                </a:solidFill>
              </a:rPr>
              <a:t>You can wear your face mask when you are in the park</a:t>
            </a:r>
          </a:p>
        </p:txBody>
      </p:sp>
      <p:pic>
        <p:nvPicPr>
          <p:cNvPr id="6" name="Picture 5">
            <a:extLst>
              <a:ext uri="{FF2B5EF4-FFF2-40B4-BE49-F238E27FC236}">
                <a16:creationId xmlns:a16="http://schemas.microsoft.com/office/drawing/2014/main" id="{A1F368FF-E0A6-4D3E-A3AB-301EEAFE7976}"/>
              </a:ext>
            </a:extLst>
          </p:cNvPr>
          <p:cNvPicPr>
            <a:picLocks noChangeAspect="1"/>
          </p:cNvPicPr>
          <p:nvPr/>
        </p:nvPicPr>
        <p:blipFill rotWithShape="1">
          <a:blip r:embed="rId2"/>
          <a:srcRect t="13068"/>
          <a:stretch/>
        </p:blipFill>
        <p:spPr>
          <a:xfrm>
            <a:off x="20" y="1"/>
            <a:ext cx="12191979" cy="4239482"/>
          </a:xfrm>
          <a:prstGeom prst="rect">
            <a:avLst/>
          </a:prstGeom>
        </p:spPr>
      </p:pic>
    </p:spTree>
    <p:extLst>
      <p:ext uri="{BB962C8B-B14F-4D97-AF65-F5344CB8AC3E}">
        <p14:creationId xmlns:p14="http://schemas.microsoft.com/office/powerpoint/2010/main" val="367961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9">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0F704-3943-4618-A8C3-858F64D49DE2}"/>
              </a:ext>
            </a:extLst>
          </p:cNvPr>
          <p:cNvSpPr>
            <a:spLocks noGrp="1"/>
          </p:cNvSpPr>
          <p:nvPr>
            <p:ph type="title"/>
          </p:nvPr>
        </p:nvSpPr>
        <p:spPr>
          <a:xfrm>
            <a:off x="650449" y="4559523"/>
            <a:ext cx="10901471" cy="1236440"/>
          </a:xfrm>
          <a:noFill/>
        </p:spPr>
        <p:txBody>
          <a:bodyPr vert="horz" lIns="91440" tIns="45720" rIns="91440" bIns="45720" rtlCol="0" anchor="b">
            <a:normAutofit fontScale="90000"/>
          </a:bodyPr>
          <a:lstStyle/>
          <a:p>
            <a:pPr algn="ctr"/>
            <a:r>
              <a:rPr lang="en-US" sz="4700" dirty="0">
                <a:solidFill>
                  <a:schemeClr val="bg1"/>
                </a:solidFill>
              </a:rPr>
              <a:t>You can wear your face mask when you go shopping</a:t>
            </a:r>
          </a:p>
        </p:txBody>
      </p:sp>
      <p:pic>
        <p:nvPicPr>
          <p:cNvPr id="9" name="Picture 8">
            <a:extLst>
              <a:ext uri="{FF2B5EF4-FFF2-40B4-BE49-F238E27FC236}">
                <a16:creationId xmlns:a16="http://schemas.microsoft.com/office/drawing/2014/main" id="{E543F56D-F612-42B1-8983-0B9A9734BB19}"/>
              </a:ext>
            </a:extLst>
          </p:cNvPr>
          <p:cNvPicPr>
            <a:picLocks noChangeAspect="1"/>
          </p:cNvPicPr>
          <p:nvPr/>
        </p:nvPicPr>
        <p:blipFill rotWithShape="1">
          <a:blip r:embed="rId2"/>
          <a:srcRect t="2842" b="14366"/>
          <a:stretch/>
        </p:blipFill>
        <p:spPr>
          <a:xfrm>
            <a:off x="20" y="1"/>
            <a:ext cx="12191979" cy="4239482"/>
          </a:xfrm>
          <a:prstGeom prst="rect">
            <a:avLst/>
          </a:prstGeom>
        </p:spPr>
      </p:pic>
    </p:spTree>
    <p:extLst>
      <p:ext uri="{BB962C8B-B14F-4D97-AF65-F5344CB8AC3E}">
        <p14:creationId xmlns:p14="http://schemas.microsoft.com/office/powerpoint/2010/main" val="36438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89441-E170-4E8B-8B6A-ECDEB067C71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You can wear your face mask when you are at the clinic</a:t>
            </a:r>
          </a:p>
        </p:txBody>
      </p:sp>
      <p:pic>
        <p:nvPicPr>
          <p:cNvPr id="4" name="Picture 3" descr="A group of people in a room&#10;&#10;Description automatically generated">
            <a:extLst>
              <a:ext uri="{FF2B5EF4-FFF2-40B4-BE49-F238E27FC236}">
                <a16:creationId xmlns:a16="http://schemas.microsoft.com/office/drawing/2014/main" id="{C19BF894-62AA-45BE-9874-F7320BBF2A0F}"/>
              </a:ext>
            </a:extLst>
          </p:cNvPr>
          <p:cNvPicPr>
            <a:picLocks noChangeAspect="1"/>
          </p:cNvPicPr>
          <p:nvPr/>
        </p:nvPicPr>
        <p:blipFill rotWithShape="1">
          <a:blip r:embed="rId2"/>
          <a:srcRect l="14554" r="14552" b="-1"/>
          <a:stretch/>
        </p:blipFill>
        <p:spPr>
          <a:xfrm>
            <a:off x="4654297" y="10"/>
            <a:ext cx="7537704" cy="6857990"/>
          </a:xfrm>
          <a:prstGeom prst="rect">
            <a:avLst/>
          </a:prstGeom>
        </p:spPr>
      </p:pic>
    </p:spTree>
    <p:extLst>
      <p:ext uri="{BB962C8B-B14F-4D97-AF65-F5344CB8AC3E}">
        <p14:creationId xmlns:p14="http://schemas.microsoft.com/office/powerpoint/2010/main" val="340484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BFBEC-0FA7-4E63-9A11-4ADADA7F7251}"/>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You can wear your face mask when you are at the pharmacy</a:t>
            </a:r>
          </a:p>
        </p:txBody>
      </p:sp>
      <p:pic>
        <p:nvPicPr>
          <p:cNvPr id="3" name="Picture 2">
            <a:extLst>
              <a:ext uri="{FF2B5EF4-FFF2-40B4-BE49-F238E27FC236}">
                <a16:creationId xmlns:a16="http://schemas.microsoft.com/office/drawing/2014/main" id="{3BFD3512-8EEC-4CE9-8A4D-82A8EEC96D4E}"/>
              </a:ext>
            </a:extLst>
          </p:cNvPr>
          <p:cNvPicPr>
            <a:picLocks noChangeAspect="1"/>
          </p:cNvPicPr>
          <p:nvPr/>
        </p:nvPicPr>
        <p:blipFill rotWithShape="1">
          <a:blip r:embed="rId2"/>
          <a:srcRect r="4506" b="-2"/>
          <a:stretch/>
        </p:blipFill>
        <p:spPr>
          <a:xfrm>
            <a:off x="4654297" y="10"/>
            <a:ext cx="7537704" cy="6857990"/>
          </a:xfrm>
          <a:prstGeom prst="rect">
            <a:avLst/>
          </a:prstGeom>
        </p:spPr>
      </p:pic>
      <p:pic>
        <p:nvPicPr>
          <p:cNvPr id="4" name="Picture 3">
            <a:extLst>
              <a:ext uri="{FF2B5EF4-FFF2-40B4-BE49-F238E27FC236}">
                <a16:creationId xmlns:a16="http://schemas.microsoft.com/office/drawing/2014/main" id="{6C739A19-4ED5-43B1-9706-1373E4F2BE31}"/>
              </a:ext>
            </a:extLst>
          </p:cNvPr>
          <p:cNvPicPr>
            <a:picLocks noChangeAspect="1"/>
          </p:cNvPicPr>
          <p:nvPr/>
        </p:nvPicPr>
        <p:blipFill>
          <a:blip r:embed="rId3"/>
          <a:stretch>
            <a:fillRect/>
          </a:stretch>
        </p:blipFill>
        <p:spPr>
          <a:xfrm>
            <a:off x="7630970" y="1745713"/>
            <a:ext cx="1584358" cy="1149888"/>
          </a:xfrm>
          <a:prstGeom prst="rect">
            <a:avLst/>
          </a:prstGeom>
        </p:spPr>
      </p:pic>
    </p:spTree>
    <p:extLst>
      <p:ext uri="{BB962C8B-B14F-4D97-AF65-F5344CB8AC3E}">
        <p14:creationId xmlns:p14="http://schemas.microsoft.com/office/powerpoint/2010/main" val="414457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9B5D-C317-4B12-B767-284FCFABE45F}"/>
              </a:ext>
            </a:extLst>
          </p:cNvPr>
          <p:cNvSpPr>
            <a:spLocks noGrp="1"/>
          </p:cNvSpPr>
          <p:nvPr>
            <p:ph type="title"/>
          </p:nvPr>
        </p:nvSpPr>
        <p:spPr>
          <a:xfrm>
            <a:off x="732263" y="1288043"/>
            <a:ext cx="4806184" cy="4281913"/>
          </a:xfrm>
          <a:noFill/>
        </p:spPr>
        <p:txBody>
          <a:bodyPr vert="horz" lIns="91440" tIns="45720" rIns="91440" bIns="45720" rtlCol="0" anchor="b">
            <a:normAutofit fontScale="90000"/>
          </a:bodyPr>
          <a:lstStyle/>
          <a:p>
            <a:r>
              <a:rPr lang="en-US" sz="4600" dirty="0"/>
              <a:t>Your face mask might be uncomfortable, but keeping it on when you are outside your house can help to protect you and others</a:t>
            </a:r>
          </a:p>
        </p:txBody>
      </p:sp>
      <p:pic>
        <p:nvPicPr>
          <p:cNvPr id="3" name="Picture 2">
            <a:extLst>
              <a:ext uri="{FF2B5EF4-FFF2-40B4-BE49-F238E27FC236}">
                <a16:creationId xmlns:a16="http://schemas.microsoft.com/office/drawing/2014/main" id="{541F15B4-2B1A-4880-B2FA-0D1FB30B5AC8}"/>
              </a:ext>
            </a:extLst>
          </p:cNvPr>
          <p:cNvPicPr>
            <a:picLocks noChangeAspect="1"/>
          </p:cNvPicPr>
          <p:nvPr/>
        </p:nvPicPr>
        <p:blipFill rotWithShape="1">
          <a:blip r:embed="rId2"/>
          <a:srcRect l="5869" r="5101"/>
          <a:stretch/>
        </p:blipFill>
        <p:spPr>
          <a:xfrm>
            <a:off x="6095999" y="10"/>
            <a:ext cx="6105655" cy="6857990"/>
          </a:xfrm>
          <a:prstGeom prst="rect">
            <a:avLst/>
          </a:prstGeom>
        </p:spPr>
      </p:pic>
    </p:spTree>
    <p:extLst>
      <p:ext uri="{BB962C8B-B14F-4D97-AF65-F5344CB8AC3E}">
        <p14:creationId xmlns:p14="http://schemas.microsoft.com/office/powerpoint/2010/main" val="58876621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55A06-AA7F-420E-82FB-7FFC85B89B4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How do I wear a face mask?</a:t>
            </a:r>
          </a:p>
        </p:txBody>
      </p:sp>
      <p:pic>
        <p:nvPicPr>
          <p:cNvPr id="3" name="Picture 2">
            <a:extLst>
              <a:ext uri="{FF2B5EF4-FFF2-40B4-BE49-F238E27FC236}">
                <a16:creationId xmlns:a16="http://schemas.microsoft.com/office/drawing/2014/main" id="{A27ED76E-5C2E-4764-A065-9447E99B4304}"/>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127330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9C108-D8F4-4E13-8B0C-4C7AFA4D7353}"/>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First, clean your hands with soap…</a:t>
            </a:r>
          </a:p>
        </p:txBody>
      </p:sp>
      <p:pic>
        <p:nvPicPr>
          <p:cNvPr id="3" name="Picture 2">
            <a:extLst>
              <a:ext uri="{FF2B5EF4-FFF2-40B4-BE49-F238E27FC236}">
                <a16:creationId xmlns:a16="http://schemas.microsoft.com/office/drawing/2014/main" id="{D37480A7-433B-44C6-B8A4-85A00A849CEE}"/>
              </a:ext>
            </a:extLst>
          </p:cNvPr>
          <p:cNvPicPr>
            <a:picLocks noChangeAspect="1"/>
          </p:cNvPicPr>
          <p:nvPr/>
        </p:nvPicPr>
        <p:blipFill rotWithShape="1">
          <a:blip r:embed="rId2"/>
          <a:srcRect t="8868" r="1" b="5721"/>
          <a:stretch/>
        </p:blipFill>
        <p:spPr>
          <a:xfrm>
            <a:off x="4654297" y="10"/>
            <a:ext cx="7537704" cy="6857990"/>
          </a:xfrm>
          <a:prstGeom prst="rect">
            <a:avLst/>
          </a:prstGeom>
        </p:spPr>
      </p:pic>
    </p:spTree>
    <p:extLst>
      <p:ext uri="{BB962C8B-B14F-4D97-AF65-F5344CB8AC3E}">
        <p14:creationId xmlns:p14="http://schemas.microsoft.com/office/powerpoint/2010/main" val="70580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8F1EF-3214-473F-BAB1-8781634B4F99}"/>
              </a:ext>
            </a:extLst>
          </p:cNvPr>
          <p:cNvSpPr>
            <a:spLocks noGrp="1"/>
          </p:cNvSpPr>
          <p:nvPr>
            <p:ph idx="1"/>
          </p:nvPr>
        </p:nvSpPr>
        <p:spPr>
          <a:xfrm>
            <a:off x="838200" y="576775"/>
            <a:ext cx="10515600" cy="6063176"/>
          </a:xfrm>
        </p:spPr>
        <p:txBody>
          <a:bodyPr>
            <a:normAutofit fontScale="70000" lnSpcReduction="20000"/>
          </a:bodyPr>
          <a:lstStyle/>
          <a:p>
            <a:pPr marL="0" indent="0">
              <a:buNone/>
            </a:pPr>
            <a:r>
              <a:rPr lang="en-GB" sz="3100" b="1" dirty="0">
                <a:solidFill>
                  <a:schemeClr val="bg1"/>
                </a:solidFill>
              </a:rPr>
              <a:t>How to use a social story™</a:t>
            </a:r>
          </a:p>
          <a:p>
            <a:pPr marL="0" indent="0">
              <a:buNone/>
            </a:pPr>
            <a:endParaRPr lang="en-GB" b="1" dirty="0">
              <a:solidFill>
                <a:schemeClr val="bg1"/>
              </a:solidFill>
            </a:endParaRPr>
          </a:p>
          <a:p>
            <a:pPr marL="0" indent="0">
              <a:buNone/>
            </a:pPr>
            <a:r>
              <a:rPr lang="en-GB" dirty="0">
                <a:solidFill>
                  <a:schemeClr val="bg1"/>
                </a:solidFill>
              </a:rPr>
              <a:t>Social stories™ are short, simple stories that help people to understand what is going on (</a:t>
            </a:r>
            <a:r>
              <a:rPr lang="en-GB" dirty="0" err="1">
                <a:solidFill>
                  <a:schemeClr val="bg1"/>
                </a:solidFill>
              </a:rPr>
              <a:t>Gray</a:t>
            </a:r>
            <a:r>
              <a:rPr lang="en-GB" dirty="0">
                <a:solidFill>
                  <a:schemeClr val="bg1"/>
                </a:solidFill>
              </a:rPr>
              <a:t> 2010). </a:t>
            </a:r>
          </a:p>
          <a:p>
            <a:pPr marL="0" indent="0">
              <a:buNone/>
            </a:pPr>
            <a:r>
              <a:rPr lang="en-GB" dirty="0">
                <a:solidFill>
                  <a:schemeClr val="bg1"/>
                </a:solidFill>
              </a:rPr>
              <a:t>During this pandemic, there has been a lot of change. Social stories are very helpful to understand some of these changes.</a:t>
            </a:r>
          </a:p>
          <a:p>
            <a:pPr marL="0" indent="0">
              <a:buNone/>
            </a:pPr>
            <a:endParaRPr lang="en-GB" dirty="0">
              <a:solidFill>
                <a:schemeClr val="bg1"/>
              </a:solidFill>
            </a:endParaRPr>
          </a:p>
          <a:p>
            <a:pPr marL="0" indent="0">
              <a:buNone/>
            </a:pPr>
            <a:r>
              <a:rPr lang="en-GB" dirty="0">
                <a:solidFill>
                  <a:schemeClr val="bg1"/>
                </a:solidFill>
              </a:rPr>
              <a:t>Follow these steps when using this social story: </a:t>
            </a:r>
          </a:p>
          <a:p>
            <a:pPr marL="514350" indent="-514350">
              <a:buFont typeface="+mj-lt"/>
              <a:buAutoNum type="arabicPeriod"/>
            </a:pPr>
            <a:r>
              <a:rPr lang="en-GB" dirty="0">
                <a:solidFill>
                  <a:schemeClr val="bg1"/>
                </a:solidFill>
              </a:rPr>
              <a:t>Read this story before you leave your house to go outside.</a:t>
            </a:r>
          </a:p>
          <a:p>
            <a:pPr marL="514350" indent="-514350">
              <a:buFont typeface="+mj-lt"/>
              <a:buAutoNum type="arabicPeriod"/>
            </a:pPr>
            <a:r>
              <a:rPr lang="en-GB" dirty="0">
                <a:solidFill>
                  <a:schemeClr val="bg1"/>
                </a:solidFill>
              </a:rPr>
              <a:t>When possible read this story in a quiet and calm environment.</a:t>
            </a:r>
          </a:p>
          <a:p>
            <a:pPr marL="514350" indent="-514350">
              <a:buFont typeface="+mj-lt"/>
              <a:buAutoNum type="arabicPeriod"/>
            </a:pPr>
            <a:r>
              <a:rPr lang="en-GB" dirty="0">
                <a:solidFill>
                  <a:schemeClr val="bg1"/>
                </a:solidFill>
              </a:rPr>
              <a:t>Review the story as often as required - some social stories will be reviewed once a day, others just before the situation for which they were written.</a:t>
            </a:r>
          </a:p>
          <a:p>
            <a:pPr marL="514350" indent="-514350">
              <a:buFont typeface="+mj-lt"/>
              <a:buAutoNum type="arabicPeriod"/>
            </a:pPr>
            <a:r>
              <a:rPr lang="en-GB" dirty="0">
                <a:solidFill>
                  <a:schemeClr val="bg1"/>
                </a:solidFill>
              </a:rPr>
              <a:t>As you get used to the new situation and the story no longer seems necessary, you can phase out the story. For example, you can read it only when you are having difficulty understanding ‘why you should wear a face mask’ to refresh your memory.</a:t>
            </a:r>
          </a:p>
          <a:p>
            <a:pPr marL="457200" lvl="1" indent="0">
              <a:buNone/>
            </a:pPr>
            <a:endParaRPr lang="en-GB" dirty="0">
              <a:solidFill>
                <a:schemeClr val="bg1"/>
              </a:solidFill>
            </a:endParaRPr>
          </a:p>
          <a:p>
            <a:pPr marL="0" indent="0">
              <a:buNone/>
            </a:pPr>
            <a:r>
              <a:rPr lang="en-GB" dirty="0">
                <a:solidFill>
                  <a:schemeClr val="bg1"/>
                </a:solidFill>
              </a:rPr>
              <a:t>We hope that you enjoy using this social story</a:t>
            </a:r>
            <a:r>
              <a:rPr lang="en-GB" dirty="0" smtClean="0">
                <a:solidFill>
                  <a:schemeClr val="bg1"/>
                </a:solidFill>
              </a:rPr>
              <a:t>.</a:t>
            </a:r>
          </a:p>
          <a:p>
            <a:pPr marL="0" indent="0">
              <a:buNone/>
            </a:pPr>
            <a:endParaRPr lang="en-GB" dirty="0">
              <a:solidFill>
                <a:schemeClr val="bg1"/>
              </a:solidFill>
            </a:endParaRPr>
          </a:p>
          <a:p>
            <a:pPr marL="0" indent="0">
              <a:buNone/>
            </a:pPr>
            <a:r>
              <a:rPr lang="en-GB" sz="2100" dirty="0">
                <a:solidFill>
                  <a:schemeClr val="bg1"/>
                </a:solidFill>
              </a:rPr>
              <a:t>Reference: </a:t>
            </a:r>
            <a:r>
              <a:rPr lang="en-GB" sz="2100" dirty="0" err="1">
                <a:solidFill>
                  <a:schemeClr val="bg1"/>
                </a:solidFill>
              </a:rPr>
              <a:t>Gray</a:t>
            </a:r>
            <a:r>
              <a:rPr lang="en-GB" sz="2100" dirty="0">
                <a:solidFill>
                  <a:schemeClr val="bg1"/>
                </a:solidFill>
              </a:rPr>
              <a:t>, C. (2010) The New Social Story™ Book, Future Horizons: </a:t>
            </a:r>
            <a:r>
              <a:rPr lang="en-GB" sz="2100" dirty="0" smtClean="0">
                <a:solidFill>
                  <a:schemeClr val="bg1"/>
                </a:solidFill>
              </a:rPr>
              <a:t>Texas</a:t>
            </a:r>
            <a:endParaRPr lang="en-GB" sz="2100" dirty="0">
              <a:solidFill>
                <a:schemeClr val="bg1"/>
              </a:solidFill>
            </a:endParaRPr>
          </a:p>
          <a:p>
            <a:endParaRPr lang="en-IE" dirty="0"/>
          </a:p>
        </p:txBody>
      </p:sp>
      <p:pic>
        <p:nvPicPr>
          <p:cNvPr id="2" name="Picture 1">
            <a:extLst>
              <a:ext uri="{FF2B5EF4-FFF2-40B4-BE49-F238E27FC236}">
                <a16:creationId xmlns:a16="http://schemas.microsoft.com/office/drawing/2014/main" id="{BE163A78-C5EF-4C7A-9BD3-D102AE2F6CA7}"/>
              </a:ext>
            </a:extLst>
          </p:cNvPr>
          <p:cNvPicPr>
            <a:picLocks noChangeAspect="1"/>
          </p:cNvPicPr>
          <p:nvPr/>
        </p:nvPicPr>
        <p:blipFill>
          <a:blip r:embed="rId2"/>
          <a:stretch>
            <a:fillRect/>
          </a:stretch>
        </p:blipFill>
        <p:spPr>
          <a:xfrm>
            <a:off x="9595091" y="5446644"/>
            <a:ext cx="2103265" cy="964313"/>
          </a:xfrm>
          <a:prstGeom prst="rect">
            <a:avLst/>
          </a:prstGeom>
        </p:spPr>
      </p:pic>
    </p:spTree>
    <p:extLst>
      <p:ext uri="{BB962C8B-B14F-4D97-AF65-F5344CB8AC3E}">
        <p14:creationId xmlns:p14="http://schemas.microsoft.com/office/powerpoint/2010/main" val="4131321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58">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D03EC-EEE8-46CC-8B11-7B3571CCC3B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400">
                <a:solidFill>
                  <a:schemeClr val="bg1"/>
                </a:solidFill>
              </a:rPr>
              <a:t>Hold the mask by the ear loops and place them around your ears and the mask over your face </a:t>
            </a:r>
            <a:br>
              <a:rPr lang="en-US" sz="3400">
                <a:solidFill>
                  <a:schemeClr val="bg1"/>
                </a:solidFill>
              </a:rPr>
            </a:br>
            <a:endParaRPr lang="en-US" sz="3400">
              <a:solidFill>
                <a:schemeClr val="bg1"/>
              </a:solidFill>
            </a:endParaRPr>
          </a:p>
        </p:txBody>
      </p:sp>
      <p:pic>
        <p:nvPicPr>
          <p:cNvPr id="4" name="Picture 3">
            <a:extLst>
              <a:ext uri="{FF2B5EF4-FFF2-40B4-BE49-F238E27FC236}">
                <a16:creationId xmlns:a16="http://schemas.microsoft.com/office/drawing/2014/main" id="{E41D6EDE-1B2C-4D0E-9389-595922E92329}"/>
              </a:ext>
            </a:extLst>
          </p:cNvPr>
          <p:cNvPicPr>
            <a:picLocks noChangeAspect="1"/>
          </p:cNvPicPr>
          <p:nvPr/>
        </p:nvPicPr>
        <p:blipFill rotWithShape="1">
          <a:blip r:embed="rId2"/>
          <a:srcRect r="3551" b="-2"/>
          <a:stretch/>
        </p:blipFill>
        <p:spPr>
          <a:xfrm>
            <a:off x="4654297" y="10"/>
            <a:ext cx="7537704" cy="6857990"/>
          </a:xfrm>
          <a:prstGeom prst="rect">
            <a:avLst/>
          </a:prstGeom>
        </p:spPr>
      </p:pic>
    </p:spTree>
    <p:extLst>
      <p:ext uri="{BB962C8B-B14F-4D97-AF65-F5344CB8AC3E}">
        <p14:creationId xmlns:p14="http://schemas.microsoft.com/office/powerpoint/2010/main" val="179620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8">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04D35-DA9C-419D-9242-720B7726474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700">
                <a:solidFill>
                  <a:schemeClr val="bg1"/>
                </a:solidFill>
              </a:rPr>
              <a:t>Push the mask tight against your nose and make sure it covers your mouth and nose completely</a:t>
            </a:r>
          </a:p>
        </p:txBody>
      </p:sp>
      <p:pic>
        <p:nvPicPr>
          <p:cNvPr id="4" name="Picture 3">
            <a:extLst>
              <a:ext uri="{FF2B5EF4-FFF2-40B4-BE49-F238E27FC236}">
                <a16:creationId xmlns:a16="http://schemas.microsoft.com/office/drawing/2014/main" id="{E4536F5B-3D55-412E-B491-9F8BFBC25CC1}"/>
              </a:ext>
            </a:extLst>
          </p:cNvPr>
          <p:cNvPicPr>
            <a:picLocks noChangeAspect="1"/>
          </p:cNvPicPr>
          <p:nvPr/>
        </p:nvPicPr>
        <p:blipFill rotWithShape="1">
          <a:blip r:embed="rId2"/>
          <a:srcRect l="1271" r="4757" b="2"/>
          <a:stretch/>
        </p:blipFill>
        <p:spPr>
          <a:xfrm>
            <a:off x="4654297" y="10"/>
            <a:ext cx="7537704" cy="6857990"/>
          </a:xfrm>
          <a:prstGeom prst="rect">
            <a:avLst/>
          </a:prstGeom>
        </p:spPr>
      </p:pic>
    </p:spTree>
    <p:extLst>
      <p:ext uri="{BB962C8B-B14F-4D97-AF65-F5344CB8AC3E}">
        <p14:creationId xmlns:p14="http://schemas.microsoft.com/office/powerpoint/2010/main" val="236949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45A0EE-C4C8-4AE1-B3C6-1261368AC0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95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8A23D-9970-4E5F-90A8-A166348D72CB}"/>
              </a:ext>
            </a:extLst>
          </p:cNvPr>
          <p:cNvSpPr>
            <a:spLocks noGrp="1"/>
          </p:cNvSpPr>
          <p:nvPr>
            <p:ph type="title"/>
          </p:nvPr>
        </p:nvSpPr>
        <p:spPr>
          <a:xfrm>
            <a:off x="0" y="0"/>
            <a:ext cx="5459470" cy="6858000"/>
          </a:xfrm>
          <a:solidFill>
            <a:schemeClr val="tx1">
              <a:lumMod val="85000"/>
              <a:lumOff val="15000"/>
            </a:schemeClr>
          </a:solidFill>
        </p:spPr>
        <p:txBody>
          <a:bodyPr vert="horz" lIns="91440" tIns="45720" rIns="91440" bIns="45720" rtlCol="0">
            <a:normAutofit/>
          </a:bodyPr>
          <a:lstStyle/>
          <a:p>
            <a:pPr algn="ctr"/>
            <a:r>
              <a:rPr lang="en-US" dirty="0">
                <a:solidFill>
                  <a:srgbClr val="FFFFFF"/>
                </a:solidFill>
              </a:rPr>
              <a:t>It should cover your face like this…</a:t>
            </a:r>
          </a:p>
        </p:txBody>
      </p:sp>
      <p:pic>
        <p:nvPicPr>
          <p:cNvPr id="3" name="Picture 2">
            <a:extLst>
              <a:ext uri="{FF2B5EF4-FFF2-40B4-BE49-F238E27FC236}">
                <a16:creationId xmlns:a16="http://schemas.microsoft.com/office/drawing/2014/main" id="{57D65E30-6811-45A1-8407-2796BD62003E}"/>
              </a:ext>
            </a:extLst>
          </p:cNvPr>
          <p:cNvPicPr>
            <a:picLocks noChangeAspect="1"/>
          </p:cNvPicPr>
          <p:nvPr/>
        </p:nvPicPr>
        <p:blipFill>
          <a:blip r:embed="rId2"/>
          <a:stretch>
            <a:fillRect/>
          </a:stretch>
        </p:blipFill>
        <p:spPr>
          <a:xfrm>
            <a:off x="5572033" y="689317"/>
            <a:ext cx="6619967" cy="4204866"/>
          </a:xfrm>
          <a:prstGeom prst="rect">
            <a:avLst/>
          </a:prstGeom>
        </p:spPr>
      </p:pic>
      <p:pic>
        <p:nvPicPr>
          <p:cNvPr id="4" name="Picture 3">
            <a:extLst>
              <a:ext uri="{FF2B5EF4-FFF2-40B4-BE49-F238E27FC236}">
                <a16:creationId xmlns:a16="http://schemas.microsoft.com/office/drawing/2014/main" id="{E5D16819-D51B-4E1B-8355-D4BC53D60049}"/>
              </a:ext>
            </a:extLst>
          </p:cNvPr>
          <p:cNvPicPr>
            <a:picLocks noChangeAspect="1"/>
          </p:cNvPicPr>
          <p:nvPr/>
        </p:nvPicPr>
        <p:blipFill>
          <a:blip r:embed="rId3"/>
          <a:stretch>
            <a:fillRect/>
          </a:stretch>
        </p:blipFill>
        <p:spPr>
          <a:xfrm rot="21132047">
            <a:off x="7016478" y="4373756"/>
            <a:ext cx="3731075" cy="2865368"/>
          </a:xfrm>
          <a:prstGeom prst="rect">
            <a:avLst/>
          </a:prstGeom>
        </p:spPr>
      </p:pic>
    </p:spTree>
    <p:extLst>
      <p:ext uri="{BB962C8B-B14F-4D97-AF65-F5344CB8AC3E}">
        <p14:creationId xmlns:p14="http://schemas.microsoft.com/office/powerpoint/2010/main" val="321283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845A0EE-C4C8-4AE1-B3C6-1261368AC0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04A91-9238-4D3D-ADE6-0A493AC8959E}"/>
              </a:ext>
            </a:extLst>
          </p:cNvPr>
          <p:cNvSpPr>
            <a:spLocks noGrp="1"/>
          </p:cNvSpPr>
          <p:nvPr>
            <p:ph type="title"/>
          </p:nvPr>
        </p:nvSpPr>
        <p:spPr>
          <a:xfrm>
            <a:off x="0" y="0"/>
            <a:ext cx="5468547" cy="6858000"/>
          </a:xfrm>
          <a:solidFill>
            <a:schemeClr val="tx1">
              <a:lumMod val="85000"/>
              <a:lumOff val="15000"/>
            </a:schemeClr>
          </a:solidFill>
        </p:spPr>
        <p:txBody>
          <a:bodyPr vert="horz" lIns="91440" tIns="45720" rIns="91440" bIns="45720" rtlCol="0">
            <a:normAutofit/>
          </a:bodyPr>
          <a:lstStyle/>
          <a:p>
            <a:pPr algn="ctr"/>
            <a:r>
              <a:rPr lang="en-US" dirty="0">
                <a:solidFill>
                  <a:srgbClr val="FFFFFF"/>
                </a:solidFill>
              </a:rPr>
              <a:t>Try not to</a:t>
            </a:r>
            <a:r>
              <a:rPr lang="en-US" kern="1200" dirty="0">
                <a:solidFill>
                  <a:srgbClr val="FFFFFF"/>
                </a:solidFill>
                <a:latin typeface="+mj-lt"/>
                <a:ea typeface="+mj-ea"/>
                <a:cs typeface="+mj-cs"/>
              </a:rPr>
              <a:t> touch your face when you are wearing your mask</a:t>
            </a:r>
          </a:p>
        </p:txBody>
      </p:sp>
      <p:pic>
        <p:nvPicPr>
          <p:cNvPr id="5" name="Picture 4">
            <a:extLst>
              <a:ext uri="{FF2B5EF4-FFF2-40B4-BE49-F238E27FC236}">
                <a16:creationId xmlns:a16="http://schemas.microsoft.com/office/drawing/2014/main" id="{6A6B2C44-F930-4D19-A580-F1AFB0AB6462}"/>
              </a:ext>
            </a:extLst>
          </p:cNvPr>
          <p:cNvPicPr>
            <a:picLocks noChangeAspect="1"/>
          </p:cNvPicPr>
          <p:nvPr/>
        </p:nvPicPr>
        <p:blipFill>
          <a:blip r:embed="rId2"/>
          <a:stretch>
            <a:fillRect/>
          </a:stretch>
        </p:blipFill>
        <p:spPr>
          <a:xfrm>
            <a:off x="6096000" y="1955431"/>
            <a:ext cx="5459470" cy="2948113"/>
          </a:xfrm>
          <a:prstGeom prst="rect">
            <a:avLst/>
          </a:prstGeom>
        </p:spPr>
      </p:pic>
    </p:spTree>
    <p:extLst>
      <p:ext uri="{BB962C8B-B14F-4D97-AF65-F5344CB8AC3E}">
        <p14:creationId xmlns:p14="http://schemas.microsoft.com/office/powerpoint/2010/main" val="101615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3E21-52F6-4E9C-B7A9-1FA823B969D6}"/>
              </a:ext>
            </a:extLst>
          </p:cNvPr>
          <p:cNvSpPr>
            <a:spLocks noGrp="1"/>
          </p:cNvSpPr>
          <p:nvPr>
            <p:ph type="title"/>
          </p:nvPr>
        </p:nvSpPr>
        <p:spPr>
          <a:xfrm>
            <a:off x="652750" y="657922"/>
            <a:ext cx="4806184" cy="4281913"/>
          </a:xfrm>
          <a:noFill/>
        </p:spPr>
        <p:txBody>
          <a:bodyPr vert="horz" lIns="91440" tIns="45720" rIns="91440" bIns="45720" rtlCol="0" anchor="b">
            <a:normAutofit/>
          </a:bodyPr>
          <a:lstStyle/>
          <a:p>
            <a:r>
              <a:rPr lang="en-US" sz="4300" dirty="0"/>
              <a:t>When you are finished with your mask, throw it in the bin and wash your hands immediately </a:t>
            </a:r>
          </a:p>
        </p:txBody>
      </p:sp>
      <p:pic>
        <p:nvPicPr>
          <p:cNvPr id="15" name="Picture 14">
            <a:extLst>
              <a:ext uri="{FF2B5EF4-FFF2-40B4-BE49-F238E27FC236}">
                <a16:creationId xmlns:a16="http://schemas.microsoft.com/office/drawing/2014/main" id="{CBAFFAAC-BA07-4BB0-8DE5-092A57483806}"/>
              </a:ext>
            </a:extLst>
          </p:cNvPr>
          <p:cNvPicPr>
            <a:picLocks noChangeAspect="1"/>
          </p:cNvPicPr>
          <p:nvPr/>
        </p:nvPicPr>
        <p:blipFill>
          <a:blip r:embed="rId2"/>
          <a:stretch>
            <a:fillRect/>
          </a:stretch>
        </p:blipFill>
        <p:spPr>
          <a:xfrm>
            <a:off x="5725551" y="571"/>
            <a:ext cx="6466449" cy="3699232"/>
          </a:xfrm>
          <a:prstGeom prst="rect">
            <a:avLst/>
          </a:prstGeom>
        </p:spPr>
      </p:pic>
      <p:pic>
        <p:nvPicPr>
          <p:cNvPr id="48" name="Picture 47">
            <a:extLst>
              <a:ext uri="{FF2B5EF4-FFF2-40B4-BE49-F238E27FC236}">
                <a16:creationId xmlns:a16="http://schemas.microsoft.com/office/drawing/2014/main" id="{2170FFBF-0C3D-49B7-8119-4FC1F4C7F3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25551" y="3429000"/>
            <a:ext cx="6466449" cy="3428429"/>
          </a:xfrm>
          <a:prstGeom prst="rect">
            <a:avLst/>
          </a:prstGeom>
          <a:noFill/>
        </p:spPr>
      </p:pic>
    </p:spTree>
    <p:extLst>
      <p:ext uri="{BB962C8B-B14F-4D97-AF65-F5344CB8AC3E}">
        <p14:creationId xmlns:p14="http://schemas.microsoft.com/office/powerpoint/2010/main" val="242659442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3E21-52F6-4E9C-B7A9-1FA823B969D6}"/>
              </a:ext>
            </a:extLst>
          </p:cNvPr>
          <p:cNvSpPr>
            <a:spLocks noGrp="1"/>
          </p:cNvSpPr>
          <p:nvPr>
            <p:ph type="title"/>
          </p:nvPr>
        </p:nvSpPr>
        <p:spPr>
          <a:xfrm>
            <a:off x="715370" y="3749770"/>
            <a:ext cx="3747448" cy="1325563"/>
          </a:xfrm>
          <a:noFill/>
        </p:spPr>
        <p:txBody>
          <a:bodyPr vert="horz" lIns="91440" tIns="45720" rIns="91440" bIns="45720" rtlCol="0" anchor="b">
            <a:normAutofit fontScale="90000"/>
          </a:bodyPr>
          <a:lstStyle/>
          <a:p>
            <a:r>
              <a:rPr lang="en-US" sz="4300" dirty="0"/>
              <a:t>If you have a reusable mask then you can wash it and use it again. </a:t>
            </a:r>
            <a:br>
              <a:rPr lang="en-US" sz="4300" dirty="0"/>
            </a:br>
            <a:endParaRPr lang="en-US" sz="4300" dirty="0"/>
          </a:p>
        </p:txBody>
      </p:sp>
      <p:sp>
        <p:nvSpPr>
          <p:cNvPr id="3" name="Content Placeholder 2"/>
          <p:cNvSpPr>
            <a:spLocks noGrp="1"/>
          </p:cNvSpPr>
          <p:nvPr>
            <p:ph idx="1"/>
          </p:nvPr>
        </p:nvSpPr>
        <p:spPr>
          <a:xfrm>
            <a:off x="5472752" y="0"/>
            <a:ext cx="6719248" cy="6858000"/>
          </a:xfrm>
          <a:solidFill>
            <a:schemeClr val="tx1"/>
          </a:solidFill>
        </p:spPr>
        <p:txBody>
          <a:bodyPr/>
          <a:lstStyle/>
          <a:p>
            <a:endParaRPr lang="en-IE" dirty="0"/>
          </a:p>
        </p:txBody>
      </p:sp>
      <p:pic>
        <p:nvPicPr>
          <p:cNvPr id="5" name="Picture 4">
            <a:extLst>
              <a:ext uri="{FF2B5EF4-FFF2-40B4-BE49-F238E27FC236}">
                <a16:creationId xmlns:a16="http://schemas.microsoft.com/office/drawing/2014/main" id="{B01A7BD2-1751-459B-B27A-F7DA78DA2123}"/>
              </a:ext>
            </a:extLst>
          </p:cNvPr>
          <p:cNvPicPr>
            <a:picLocks noChangeAspect="1"/>
          </p:cNvPicPr>
          <p:nvPr/>
        </p:nvPicPr>
        <p:blipFill>
          <a:blip r:embed="rId2"/>
          <a:stretch>
            <a:fillRect/>
          </a:stretch>
        </p:blipFill>
        <p:spPr>
          <a:xfrm>
            <a:off x="7283298" y="1820306"/>
            <a:ext cx="3634911" cy="3217387"/>
          </a:xfrm>
          <a:prstGeom prst="rect">
            <a:avLst/>
          </a:prstGeom>
        </p:spPr>
      </p:pic>
    </p:spTree>
    <p:extLst>
      <p:ext uri="{BB962C8B-B14F-4D97-AF65-F5344CB8AC3E}">
        <p14:creationId xmlns:p14="http://schemas.microsoft.com/office/powerpoint/2010/main" val="389701972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C3FFE-BC54-4F56-A4EE-47FBAD18655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100">
                <a:solidFill>
                  <a:schemeClr val="bg1"/>
                </a:solidFill>
              </a:rPr>
              <a:t/>
            </a:r>
            <a:br>
              <a:rPr lang="en-US" sz="3100">
                <a:solidFill>
                  <a:schemeClr val="bg1"/>
                </a:solidFill>
              </a:rPr>
            </a:br>
            <a:r>
              <a:rPr lang="en-US" sz="3100">
                <a:solidFill>
                  <a:schemeClr val="bg1"/>
                </a:solidFill>
              </a:rPr>
              <a:t/>
            </a:r>
            <a:br>
              <a:rPr lang="en-US" sz="3100">
                <a:solidFill>
                  <a:schemeClr val="bg1"/>
                </a:solidFill>
              </a:rPr>
            </a:br>
            <a:r>
              <a:rPr lang="en-US" sz="3100">
                <a:solidFill>
                  <a:schemeClr val="bg1"/>
                </a:solidFill>
              </a:rPr>
              <a:t>Wearing your face mask can help to protect you and the people around you</a:t>
            </a:r>
            <a:br>
              <a:rPr lang="en-US" sz="3100">
                <a:solidFill>
                  <a:schemeClr val="bg1"/>
                </a:solidFill>
              </a:rPr>
            </a:br>
            <a:endParaRPr lang="en-US" sz="3100">
              <a:solidFill>
                <a:schemeClr val="bg1"/>
              </a:solidFill>
            </a:endParaRPr>
          </a:p>
        </p:txBody>
      </p:sp>
      <p:pic>
        <p:nvPicPr>
          <p:cNvPr id="4" name="Picture 3">
            <a:extLst>
              <a:ext uri="{FF2B5EF4-FFF2-40B4-BE49-F238E27FC236}">
                <a16:creationId xmlns:a16="http://schemas.microsoft.com/office/drawing/2014/main" id="{5521A06E-18DB-4E98-8370-90D85747BCD6}"/>
              </a:ext>
            </a:extLst>
          </p:cNvPr>
          <p:cNvPicPr>
            <a:picLocks noChangeAspect="1"/>
          </p:cNvPicPr>
          <p:nvPr/>
        </p:nvPicPr>
        <p:blipFill rotWithShape="1">
          <a:blip r:embed="rId2"/>
          <a:srcRect t="3361" r="-1" b="5655"/>
          <a:stretch/>
        </p:blipFill>
        <p:spPr>
          <a:xfrm>
            <a:off x="4654297" y="10"/>
            <a:ext cx="7537704" cy="6857990"/>
          </a:xfrm>
          <a:prstGeom prst="rect">
            <a:avLst/>
          </a:prstGeom>
        </p:spPr>
      </p:pic>
      <p:pic>
        <p:nvPicPr>
          <p:cNvPr id="6" name="Graphic 5" descr="Thumbs up sign">
            <a:extLst>
              <a:ext uri="{FF2B5EF4-FFF2-40B4-BE49-F238E27FC236}">
                <a16:creationId xmlns:a16="http://schemas.microsoft.com/office/drawing/2014/main" id="{0E454D3C-301C-46DE-9DCC-9FF4228918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709530" y="4536554"/>
            <a:ext cx="1419497" cy="14194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946B1E8-B7E3-4239-B54A-A87E0CAE945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52611" y="129928"/>
            <a:ext cx="1688591" cy="772021"/>
          </a:xfrm>
          <a:prstGeom prst="rect">
            <a:avLst/>
          </a:prstGeom>
        </p:spPr>
      </p:pic>
    </p:spTree>
    <p:extLst>
      <p:ext uri="{BB962C8B-B14F-4D97-AF65-F5344CB8AC3E}">
        <p14:creationId xmlns:p14="http://schemas.microsoft.com/office/powerpoint/2010/main" val="166572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DC08-46DE-4030-B264-75B64CFC91A5}"/>
              </a:ext>
            </a:extLst>
          </p:cNvPr>
          <p:cNvSpPr>
            <a:spLocks noGrp="1"/>
          </p:cNvSpPr>
          <p:nvPr>
            <p:ph type="title"/>
          </p:nvPr>
        </p:nvSpPr>
        <p:spPr>
          <a:xfrm>
            <a:off x="636405" y="3244160"/>
            <a:ext cx="10515600" cy="1196389"/>
          </a:xfrm>
        </p:spPr>
        <p:txBody>
          <a:bodyPr>
            <a:normAutofit fontScale="90000"/>
          </a:bodyPr>
          <a:lstStyle/>
          <a:p>
            <a:r>
              <a:rPr lang="en-IE" sz="1300" b="1" dirty="0"/>
              <a:t>References</a:t>
            </a:r>
            <a:r>
              <a:rPr lang="en-IE" sz="1300" dirty="0"/>
              <a:t/>
            </a:r>
            <a:br>
              <a:rPr lang="en-IE" sz="1300" dirty="0"/>
            </a:br>
            <a:r>
              <a:rPr lang="en-IE" sz="1300" dirty="0"/>
              <a:t/>
            </a:r>
            <a:br>
              <a:rPr lang="en-IE" sz="1300" dirty="0"/>
            </a:br>
            <a:r>
              <a:rPr lang="en-IE" sz="1300" dirty="0"/>
              <a:t>Image page 1: </a:t>
            </a:r>
            <a:r>
              <a:rPr lang="en-IE" sz="1300" dirty="0">
                <a:hlinkClick r:id="rId2"/>
              </a:rPr>
              <a:t>www.vectorstock.com/30150720</a:t>
            </a:r>
            <a:r>
              <a:rPr lang="en-IE" sz="1300" dirty="0"/>
              <a:t/>
            </a:r>
            <a:br>
              <a:rPr lang="en-IE" sz="1300" dirty="0"/>
            </a:br>
            <a:r>
              <a:rPr lang="en-IE" sz="1300" dirty="0"/>
              <a:t>Image page 2: </a:t>
            </a:r>
            <a:r>
              <a:rPr lang="en-IE" sz="1300" dirty="0">
                <a:hlinkClick r:id="rId3"/>
              </a:rPr>
              <a:t>https://www.dreamstime.com/coronavirus-pandemic-ncov-vector-seamless-pattern-people-white-medical-face-mask-coronavirus-pandemic-ncov-vector-seamless-image175521504</a:t>
            </a:r>
            <a:r>
              <a:rPr lang="en-IE" sz="1300" dirty="0"/>
              <a:t/>
            </a:r>
            <a:br>
              <a:rPr lang="en-IE" sz="1300" dirty="0"/>
            </a:br>
            <a:r>
              <a:rPr lang="en-IE" sz="1300" dirty="0"/>
              <a:t>Image page 3, 6, 11, 18: </a:t>
            </a:r>
            <a:r>
              <a:rPr lang="en-IE" sz="1300" dirty="0">
                <a:hlinkClick r:id="rId4"/>
              </a:rPr>
              <a:t>https://international-adviser.com/wp-content/uploads/sites/3/2020/03/Four-question-marks-blue-background.jpg</a:t>
            </a:r>
            <a:r>
              <a:rPr lang="en-IE" sz="1300" dirty="0"/>
              <a:t/>
            </a:r>
            <a:br>
              <a:rPr lang="en-IE" sz="1300" dirty="0"/>
            </a:br>
            <a:r>
              <a:rPr lang="en-IE" sz="1300" dirty="0"/>
              <a:t>Image page 4: </a:t>
            </a:r>
            <a:r>
              <a:rPr lang="en-IE" sz="1300" dirty="0">
                <a:hlinkClick r:id="rId5"/>
              </a:rPr>
              <a:t>https://www.go4worldbusiness.com/member/view/2852672/wit-xiantao-tongda-non-woven-products-co-ltd-.html</a:t>
            </a:r>
            <a:r>
              <a:rPr lang="en-IE" sz="1300" dirty="0"/>
              <a:t/>
            </a:r>
            <a:br>
              <a:rPr lang="en-IE" sz="1300" dirty="0"/>
            </a:br>
            <a:r>
              <a:rPr lang="en-IE" sz="1300" dirty="0"/>
              <a:t>Image page 5: </a:t>
            </a:r>
            <a:r>
              <a:rPr lang="en-IE" sz="1300" dirty="0">
                <a:hlinkClick r:id="rId6"/>
              </a:rPr>
              <a:t>https://www.vecteezy.com/vector-art/952526-man-wearing-disposable-medical-face-mask</a:t>
            </a:r>
            <a:r>
              <a:rPr lang="en-IE" sz="1300" dirty="0"/>
              <a:t/>
            </a:r>
            <a:br>
              <a:rPr lang="en-IE" sz="1300" dirty="0"/>
            </a:br>
            <a:r>
              <a:rPr lang="en-IE" sz="1300" dirty="0"/>
              <a:t>Image page 7: </a:t>
            </a:r>
            <a:r>
              <a:rPr lang="en-IE" sz="1300" dirty="0">
                <a:hlinkClick r:id="rId7"/>
              </a:rPr>
              <a:t>https://www.bigstockphoto.com/es/image-362022973/stock-vector-crowd-of-infected-and-healthy-people-outside-during-corona-virus-outbreak-men-and-women-protecting</a:t>
            </a:r>
            <a:r>
              <a:rPr lang="en-IE" sz="1300" dirty="0"/>
              <a:t/>
            </a:r>
            <a:br>
              <a:rPr lang="en-IE" sz="1300" dirty="0"/>
            </a:br>
            <a:r>
              <a:rPr lang="en-IE" sz="1300" dirty="0"/>
              <a:t>Image page 8: </a:t>
            </a:r>
            <a:r>
              <a:rPr lang="en-IE" sz="1300" dirty="0">
                <a:hlinkClick r:id="rId8"/>
              </a:rPr>
              <a:t>http://tyttrungchanh.medinet.gov.vn/chuyen-muc/deo-khau-trang-dung-cach-cmobile9480-25130.aspx</a:t>
            </a:r>
            <a:r>
              <a:rPr lang="en-IE" sz="1300" dirty="0"/>
              <a:t/>
            </a:r>
            <a:br>
              <a:rPr lang="en-IE" sz="1300" dirty="0"/>
            </a:br>
            <a:r>
              <a:rPr lang="en-IE" sz="1300" dirty="0"/>
              <a:t>Image page 9:  </a:t>
            </a:r>
            <a:r>
              <a:rPr lang="en-IE" sz="1300" dirty="0">
                <a:hlinkClick r:id="rId9"/>
              </a:rPr>
              <a:t>https://www.dreamstime.com/stock-illustration-mers-cov-protection-infographic-illustration-image55701731</a:t>
            </a:r>
            <a:r>
              <a:rPr lang="en-IE" sz="1300" dirty="0"/>
              <a:t/>
            </a:r>
            <a:br>
              <a:rPr lang="en-IE" sz="1300" dirty="0"/>
            </a:br>
            <a:r>
              <a:rPr lang="en-IE" sz="1300" dirty="0"/>
              <a:t>Image page 10: 	a: </a:t>
            </a:r>
            <a:r>
              <a:rPr lang="en-IE" sz="1300" dirty="0">
                <a:hlinkClick r:id="rId10"/>
              </a:rPr>
              <a:t>https://pngtree.com/freepng/asian-teen-girl-boy-wearing-a-face-mask-in-the-city-coughing-vector-isolated-cartoon-illustration_5163323.html</a:t>
            </a:r>
            <a:r>
              <a:rPr lang="en-IE" sz="1300" dirty="0"/>
              <a:t/>
            </a:r>
            <a:br>
              <a:rPr lang="en-IE" sz="1300" dirty="0"/>
            </a:br>
            <a:r>
              <a:rPr lang="en-IE" sz="1300" dirty="0"/>
              <a:t>	b: </a:t>
            </a:r>
            <a:r>
              <a:rPr lang="en-IE" sz="1300" dirty="0">
                <a:hlinkClick r:id="rId11"/>
              </a:rPr>
              <a:t>https://es.123rf.com/imagenes-de-archivo/pentagrama.html?alttext=1&amp;orderby=2&amp;sti=m0mlbi63d6sqsqv4to|</a:t>
            </a:r>
            <a:r>
              <a:rPr lang="en-IE" sz="1300" dirty="0"/>
              <a:t/>
            </a:r>
            <a:br>
              <a:rPr lang="en-IE" sz="1300" dirty="0"/>
            </a:br>
            <a:r>
              <a:rPr lang="en-IE" sz="1300" dirty="0"/>
              <a:t>	c: </a:t>
            </a:r>
            <a:r>
              <a:rPr lang="en-IE" sz="1300" dirty="0">
                <a:hlinkClick r:id="rId12"/>
              </a:rPr>
              <a:t>https://www.vectorstock.com/royalty-free-vectors/grandmother-ill-medicine-vectors</a:t>
            </a:r>
            <a:r>
              <a:rPr lang="en-IE" sz="1300" dirty="0"/>
              <a:t/>
            </a:r>
            <a:br>
              <a:rPr lang="en-IE" sz="1300" dirty="0"/>
            </a:br>
            <a:r>
              <a:rPr lang="en-IE" sz="1300" dirty="0"/>
              <a:t>Image page 12: </a:t>
            </a:r>
            <a:r>
              <a:rPr lang="en-IE" sz="1300" dirty="0">
                <a:hlinkClick r:id="rId13"/>
              </a:rPr>
              <a:t>https://www.istockphoto.com/ie/vector/stop-the-infection-you-need-to-wear-a-medical-mask-a-man-in-a-medical-mask-and-gm1208444346-349303341</a:t>
            </a:r>
            <a:r>
              <a:rPr lang="en-IE" sz="1300" dirty="0"/>
              <a:t/>
            </a:r>
            <a:br>
              <a:rPr lang="en-IE" sz="1300" dirty="0"/>
            </a:br>
            <a:r>
              <a:rPr lang="en-IE" sz="1300" dirty="0"/>
              <a:t>Image page 13: </a:t>
            </a:r>
            <a:r>
              <a:rPr lang="en-IE" sz="1300" dirty="0">
                <a:hlinkClick r:id="rId14"/>
              </a:rPr>
              <a:t>https://es.123rf.com/clipart-vector/cartoon_park_playground.html?alttext=1&amp;orderby=2&amp;sti=o3bkp7k8wxvdg0071t|&amp;mediapopup=144983790</a:t>
            </a:r>
            <a:r>
              <a:rPr lang="en-IE" sz="1300" dirty="0"/>
              <a:t/>
            </a:r>
            <a:br>
              <a:rPr lang="en-IE" sz="1300" dirty="0"/>
            </a:br>
            <a:r>
              <a:rPr lang="en-IE" sz="1300" dirty="0"/>
              <a:t>Image page 14: https://www.alamy.com/Image ID: 2BER49Y</a:t>
            </a:r>
            <a:br>
              <a:rPr lang="en-IE" sz="1300" dirty="0"/>
            </a:br>
            <a:r>
              <a:rPr lang="en-IE" sz="1300" dirty="0"/>
              <a:t>Image page 15: </a:t>
            </a:r>
            <a:r>
              <a:rPr lang="en-IE" sz="1300" dirty="0">
                <a:hlinkClick r:id="rId15"/>
              </a:rPr>
              <a:t>https://www.vectorstock.com/royalty-free-vector/asian-patients-in-masks-visiting-doctor-vector-29661504</a:t>
            </a:r>
            <a:r>
              <a:rPr lang="en-IE" sz="1300" dirty="0"/>
              <a:t/>
            </a:r>
            <a:br>
              <a:rPr lang="en-IE" sz="1300" dirty="0"/>
            </a:br>
            <a:r>
              <a:rPr lang="en-IE" sz="1300" dirty="0"/>
              <a:t>Image page 16: </a:t>
            </a:r>
            <a:r>
              <a:rPr lang="en-IE" sz="1300" dirty="0">
                <a:hlinkClick r:id="rId16"/>
              </a:rPr>
              <a:t>https://www.change.org/p/drugs-controller-department-pharmacy-for-pharmacists-only-allow-registered-pharmacist-to-dispense-medicines/c/756206277</a:t>
            </a:r>
            <a:r>
              <a:rPr lang="en-IE" sz="1300" dirty="0"/>
              <a:t/>
            </a:r>
            <a:br>
              <a:rPr lang="en-IE" sz="1300" dirty="0"/>
            </a:br>
            <a:r>
              <a:rPr lang="en-IE" sz="1300" dirty="0"/>
              <a:t>Image page 17: </a:t>
            </a:r>
            <a:r>
              <a:rPr lang="en-IE" sz="1300" dirty="0">
                <a:hlinkClick r:id="rId17"/>
              </a:rPr>
              <a:t>https://www.vecteezy.com/vector-art/952547-woman-wearing-medical-face-mask</a:t>
            </a:r>
            <a:r>
              <a:rPr lang="en-IE" sz="1300" dirty="0"/>
              <a:t/>
            </a:r>
            <a:br>
              <a:rPr lang="en-IE" sz="1300" dirty="0"/>
            </a:br>
            <a:r>
              <a:rPr lang="en-IE" sz="1300" dirty="0"/>
              <a:t>Image page 19: </a:t>
            </a:r>
            <a:r>
              <a:rPr lang="en-IE" sz="1300" dirty="0">
                <a:hlinkClick r:id="rId18"/>
              </a:rPr>
              <a:t>https://www.istockphoto.com/ie/vector/vector-illustration-of-washing-hands-gm988830140-268098633</a:t>
            </a:r>
            <a:r>
              <a:rPr lang="en-IE" sz="1300" dirty="0"/>
              <a:t/>
            </a:r>
            <a:br>
              <a:rPr lang="en-IE" sz="1300" dirty="0"/>
            </a:br>
            <a:r>
              <a:rPr lang="en-IE" sz="1300" dirty="0"/>
              <a:t>Image page 20/21: </a:t>
            </a:r>
            <a:r>
              <a:rPr lang="en-IE" sz="1300" dirty="0">
                <a:hlinkClick r:id="rId19"/>
              </a:rPr>
              <a:t>www.google.com/images</a:t>
            </a:r>
            <a:r>
              <a:rPr lang="en-IE" sz="1300" dirty="0"/>
              <a:t/>
            </a:r>
            <a:br>
              <a:rPr lang="en-IE" sz="1300" dirty="0"/>
            </a:br>
            <a:r>
              <a:rPr lang="en-IE" sz="1300" dirty="0"/>
              <a:t>Image page 22:  </a:t>
            </a:r>
            <a:r>
              <a:rPr lang="en-IE" sz="1300" dirty="0">
                <a:hlinkClick r:id="rId20"/>
              </a:rPr>
              <a:t>https://twitter.com/UnivHealthSys/status/1248362577433894912</a:t>
            </a:r>
            <a:r>
              <a:rPr lang="en-IE" sz="1300" dirty="0"/>
              <a:t/>
            </a:r>
            <a:br>
              <a:rPr lang="en-IE" sz="1300" dirty="0"/>
            </a:br>
            <a:r>
              <a:rPr lang="en-IE" sz="1300" dirty="0"/>
              <a:t>Image page 23: </a:t>
            </a:r>
            <a:r>
              <a:rPr lang="en-IE" sz="1300" dirty="0">
                <a:hlinkClick r:id="rId21"/>
              </a:rPr>
              <a:t>https://www.dreamstime.com/set-do-not-touch-your-face-icon-simple-black-white-drawing-hand-touching-mouth-nose-eye-crossed-red-line-can-be-set-image176825549</a:t>
            </a:r>
            <a:r>
              <a:rPr lang="en-IE" sz="1300" dirty="0"/>
              <a:t/>
            </a:r>
            <a:br>
              <a:rPr lang="en-IE" sz="1300" dirty="0"/>
            </a:br>
            <a:r>
              <a:rPr lang="en-IE" sz="1300" dirty="0"/>
              <a:t>Image page 24: a: </a:t>
            </a:r>
            <a:r>
              <a:rPr lang="en-IE" sz="1300" dirty="0">
                <a:hlinkClick r:id="rId19"/>
              </a:rPr>
              <a:t>www.google.com/images</a:t>
            </a:r>
            <a:r>
              <a:rPr lang="en-IE" sz="1300" dirty="0"/>
              <a:t> b: </a:t>
            </a:r>
            <a:r>
              <a:rPr lang="en-IE" sz="1300" dirty="0">
                <a:hlinkClick r:id="rId19"/>
              </a:rPr>
              <a:t>www.google.com/images</a:t>
            </a:r>
            <a:r>
              <a:rPr lang="en-IE" sz="1300" dirty="0"/>
              <a:t/>
            </a:r>
            <a:br>
              <a:rPr lang="en-IE" sz="1300" dirty="0"/>
            </a:br>
            <a:r>
              <a:rPr lang="en-IE" sz="1300" dirty="0"/>
              <a:t>Image page 25: </a:t>
            </a:r>
            <a:r>
              <a:rPr lang="en-IE" sz="1300" dirty="0">
                <a:hlinkClick r:id="rId22"/>
              </a:rPr>
              <a:t>https://www.istockphoto.com/ie/illustrations/quarantine-drawing?mediatype=illustration&amp;phrase=quarantine%20drawing&amp;sort=mostpopular</a:t>
            </a:r>
            <a:r>
              <a:rPr lang="en-IE" sz="1100" dirty="0"/>
              <a:t/>
            </a:r>
            <a:br>
              <a:rPr lang="en-IE" sz="1100" dirty="0"/>
            </a:br>
            <a:r>
              <a:rPr lang="en-IE" dirty="0"/>
              <a:t/>
            </a:r>
            <a:br>
              <a:rPr lang="en-IE" dirty="0"/>
            </a:br>
            <a:r>
              <a:rPr lang="en-IE" dirty="0"/>
              <a:t/>
            </a:r>
            <a:br>
              <a:rPr lang="en-IE" dirty="0"/>
            </a:br>
            <a:endParaRPr lang="en-IE" dirty="0"/>
          </a:p>
        </p:txBody>
      </p:sp>
    </p:spTree>
    <p:extLst>
      <p:ext uri="{BB962C8B-B14F-4D97-AF65-F5344CB8AC3E}">
        <p14:creationId xmlns:p14="http://schemas.microsoft.com/office/powerpoint/2010/main" val="305351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97A53-1FF5-4B4B-A246-7B1B5BF2F09C}"/>
              </a:ext>
            </a:extLst>
          </p:cNvPr>
          <p:cNvSpPr>
            <a:spLocks noGrp="1"/>
          </p:cNvSpPr>
          <p:nvPr>
            <p:ph type="title"/>
          </p:nvPr>
        </p:nvSpPr>
        <p:spPr>
          <a:xfrm>
            <a:off x="651307" y="640080"/>
            <a:ext cx="3536380" cy="3812649"/>
          </a:xfrm>
          <a:noFill/>
        </p:spPr>
        <p:txBody>
          <a:bodyPr vert="horz" lIns="91440" tIns="45720" rIns="91440" bIns="45720" rtlCol="0" anchor="b">
            <a:normAutofit/>
          </a:bodyPr>
          <a:lstStyle/>
          <a:p>
            <a:r>
              <a:rPr lang="en-US" sz="3700" dirty="0">
                <a:solidFill>
                  <a:schemeClr val="bg1"/>
                </a:solidFill>
              </a:rPr>
              <a:t>This is a story about why it may be a good idea to wear face masks to protect us from the coronavirus…</a:t>
            </a:r>
          </a:p>
        </p:txBody>
      </p:sp>
      <p:pic>
        <p:nvPicPr>
          <p:cNvPr id="4" name="Picture 3">
            <a:extLst>
              <a:ext uri="{FF2B5EF4-FFF2-40B4-BE49-F238E27FC236}">
                <a16:creationId xmlns:a16="http://schemas.microsoft.com/office/drawing/2014/main" id="{30FE408A-C839-404D-98BA-EDD8E85D9064}"/>
              </a:ext>
            </a:extLst>
          </p:cNvPr>
          <p:cNvPicPr>
            <a:picLocks noChangeAspect="1"/>
          </p:cNvPicPr>
          <p:nvPr/>
        </p:nvPicPr>
        <p:blipFill rotWithShape="1">
          <a:blip r:embed="rId2"/>
          <a:srcRect t="22034" b="176"/>
          <a:stretch/>
        </p:blipFill>
        <p:spPr>
          <a:xfrm>
            <a:off x="4654297" y="10"/>
            <a:ext cx="7537704" cy="6857990"/>
          </a:xfrm>
          <a:prstGeom prst="rect">
            <a:avLst/>
          </a:prstGeom>
        </p:spPr>
      </p:pic>
    </p:spTree>
    <p:extLst>
      <p:ext uri="{BB962C8B-B14F-4D97-AF65-F5344CB8AC3E}">
        <p14:creationId xmlns:p14="http://schemas.microsoft.com/office/powerpoint/2010/main" val="233168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6866E-4216-408F-A917-715977BAF204}"/>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What is a face mask?</a:t>
            </a:r>
          </a:p>
        </p:txBody>
      </p:sp>
      <p:pic>
        <p:nvPicPr>
          <p:cNvPr id="3" name="Picture 2">
            <a:extLst>
              <a:ext uri="{FF2B5EF4-FFF2-40B4-BE49-F238E27FC236}">
                <a16:creationId xmlns:a16="http://schemas.microsoft.com/office/drawing/2014/main" id="{7FF53BC8-6F02-4D55-8E77-46BC9C20583F}"/>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3517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649A9-B554-4900-94EC-23D2C6EEAE2A}"/>
              </a:ext>
            </a:extLst>
          </p:cNvPr>
          <p:cNvSpPr>
            <a:spLocks noGrp="1"/>
          </p:cNvSpPr>
          <p:nvPr>
            <p:ph type="title"/>
          </p:nvPr>
        </p:nvSpPr>
        <p:spPr>
          <a:xfrm>
            <a:off x="638557" y="848139"/>
            <a:ext cx="3377183" cy="3044686"/>
          </a:xfrm>
          <a:noFill/>
        </p:spPr>
        <p:txBody>
          <a:bodyPr vert="horz" lIns="91440" tIns="45720" rIns="91440" bIns="45720" rtlCol="0" anchor="b">
            <a:normAutofit fontScale="90000"/>
          </a:bodyPr>
          <a:lstStyle/>
          <a:p>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A face mask is made of fabric and it looks like this           </a:t>
            </a:r>
          </a:p>
        </p:txBody>
      </p:sp>
      <p:pic>
        <p:nvPicPr>
          <p:cNvPr id="4" name="Picture 3">
            <a:extLst>
              <a:ext uri="{FF2B5EF4-FFF2-40B4-BE49-F238E27FC236}">
                <a16:creationId xmlns:a16="http://schemas.microsoft.com/office/drawing/2014/main" id="{68BE24E8-7193-4155-AA0F-309E0763D201}"/>
              </a:ext>
            </a:extLst>
          </p:cNvPr>
          <p:cNvPicPr>
            <a:picLocks noChangeAspect="1"/>
          </p:cNvPicPr>
          <p:nvPr/>
        </p:nvPicPr>
        <p:blipFill rotWithShape="1">
          <a:blip r:embed="rId2"/>
          <a:srcRect r="1080"/>
          <a:stretch/>
        </p:blipFill>
        <p:spPr>
          <a:xfrm>
            <a:off x="4654297" y="10"/>
            <a:ext cx="7537704" cy="6857990"/>
          </a:xfrm>
          <a:prstGeom prst="rect">
            <a:avLst/>
          </a:prstGeom>
        </p:spPr>
      </p:pic>
      <p:sp>
        <p:nvSpPr>
          <p:cNvPr id="7" name="Arrow: Right 6">
            <a:extLst>
              <a:ext uri="{FF2B5EF4-FFF2-40B4-BE49-F238E27FC236}">
                <a16:creationId xmlns:a16="http://schemas.microsoft.com/office/drawing/2014/main" id="{79CD5D44-E487-4380-95B4-63196DE1BCC6}"/>
              </a:ext>
            </a:extLst>
          </p:cNvPr>
          <p:cNvSpPr/>
          <p:nvPr/>
        </p:nvSpPr>
        <p:spPr>
          <a:xfrm rot="20481302">
            <a:off x="2661458" y="4036508"/>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2801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8849E-6D43-407D-A907-A754CA4272E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700" dirty="0">
                <a:solidFill>
                  <a:schemeClr val="bg1"/>
                </a:solidFill>
              </a:rPr>
              <a:t>A face mask is something you can wear over your mouth and your nose while you are outside your house</a:t>
            </a:r>
          </a:p>
        </p:txBody>
      </p:sp>
      <p:pic>
        <p:nvPicPr>
          <p:cNvPr id="4" name="Picture 3" descr="A close up of graphics&#10;&#10;Description automatically generated">
            <a:extLst>
              <a:ext uri="{FF2B5EF4-FFF2-40B4-BE49-F238E27FC236}">
                <a16:creationId xmlns:a16="http://schemas.microsoft.com/office/drawing/2014/main" id="{B9D72FA9-6D69-46E4-98E2-6952B94248B2}"/>
              </a:ext>
            </a:extLst>
          </p:cNvPr>
          <p:cNvPicPr>
            <a:picLocks noChangeAspect="1"/>
          </p:cNvPicPr>
          <p:nvPr/>
        </p:nvPicPr>
        <p:blipFill rotWithShape="1">
          <a:blip r:embed="rId2"/>
          <a:srcRect t="8330" r="-1" b="-1"/>
          <a:stretch/>
        </p:blipFill>
        <p:spPr>
          <a:xfrm>
            <a:off x="4654297" y="10"/>
            <a:ext cx="7537704" cy="6857990"/>
          </a:xfrm>
          <a:prstGeom prst="rect">
            <a:avLst/>
          </a:prstGeom>
          <a:solidFill>
            <a:srgbClr val="75C8F2"/>
          </a:solidFill>
        </p:spPr>
      </p:pic>
    </p:spTree>
    <p:extLst>
      <p:ext uri="{BB962C8B-B14F-4D97-AF65-F5344CB8AC3E}">
        <p14:creationId xmlns:p14="http://schemas.microsoft.com/office/powerpoint/2010/main" val="126819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5C3DE-E5A1-43C7-91CE-BFA48BFAB96B}"/>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Why do I need to wear a face mask?</a:t>
            </a:r>
          </a:p>
        </p:txBody>
      </p:sp>
      <p:pic>
        <p:nvPicPr>
          <p:cNvPr id="3" name="Picture 2">
            <a:extLst>
              <a:ext uri="{FF2B5EF4-FFF2-40B4-BE49-F238E27FC236}">
                <a16:creationId xmlns:a16="http://schemas.microsoft.com/office/drawing/2014/main" id="{E99B7141-ADA5-455A-A279-EA8A9608E6AC}"/>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261735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E7941-F0DE-455C-A7AC-0B8C8F0C0569}"/>
              </a:ext>
            </a:extLst>
          </p:cNvPr>
          <p:cNvSpPr>
            <a:spLocks noGrp="1"/>
          </p:cNvSpPr>
          <p:nvPr>
            <p:ph type="title"/>
          </p:nvPr>
        </p:nvSpPr>
        <p:spPr>
          <a:xfrm>
            <a:off x="651307" y="640080"/>
            <a:ext cx="3662906" cy="4051189"/>
          </a:xfrm>
          <a:noFill/>
        </p:spPr>
        <p:txBody>
          <a:bodyPr vert="horz" lIns="91440" tIns="45720" rIns="91440" bIns="45720" rtlCol="0" anchor="b">
            <a:normAutofit/>
          </a:bodyPr>
          <a:lstStyle/>
          <a:p>
            <a:r>
              <a:rPr lang="en-US" sz="3700" dirty="0">
                <a:solidFill>
                  <a:schemeClr val="bg1"/>
                </a:solidFill>
              </a:rPr>
              <a:t>Face masks help to stop us from breathing in the coronavirus</a:t>
            </a:r>
          </a:p>
        </p:txBody>
      </p:sp>
      <p:pic>
        <p:nvPicPr>
          <p:cNvPr id="5" name="Picture 4">
            <a:extLst>
              <a:ext uri="{FF2B5EF4-FFF2-40B4-BE49-F238E27FC236}">
                <a16:creationId xmlns:a16="http://schemas.microsoft.com/office/drawing/2014/main" id="{5DB0CD18-67F3-4B3A-AAFF-6C8BCB3DCCDD}"/>
              </a:ext>
            </a:extLst>
          </p:cNvPr>
          <p:cNvPicPr>
            <a:picLocks noChangeAspect="1"/>
          </p:cNvPicPr>
          <p:nvPr/>
        </p:nvPicPr>
        <p:blipFill rotWithShape="1">
          <a:blip r:embed="rId2"/>
          <a:srcRect l="10101" r="13510"/>
          <a:stretch/>
        </p:blipFill>
        <p:spPr>
          <a:xfrm>
            <a:off x="4654297" y="10"/>
            <a:ext cx="7537704" cy="6857990"/>
          </a:xfrm>
          <a:prstGeom prst="rect">
            <a:avLst/>
          </a:prstGeom>
        </p:spPr>
      </p:pic>
      <p:sp>
        <p:nvSpPr>
          <p:cNvPr id="4" name="AutoShape 2" descr="3 Ways to Put on a Medical Mask - wikiHow">
            <a:extLst>
              <a:ext uri="{FF2B5EF4-FFF2-40B4-BE49-F238E27FC236}">
                <a16:creationId xmlns:a16="http://schemas.microsoft.com/office/drawing/2014/main" id="{B26D36F9-646B-4AA7-AF5D-35F19BDB29D0}"/>
              </a:ext>
            </a:extLst>
          </p:cNvPr>
          <p:cNvSpPr>
            <a:spLocks noChangeAspect="1" noChangeArrowheads="1"/>
          </p:cNvSpPr>
          <p:nvPr/>
        </p:nvSpPr>
        <p:spPr bwMode="auto">
          <a:xfrm>
            <a:off x="5985915" y="3417210"/>
            <a:ext cx="3073791" cy="30737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1" name="Picture 10">
            <a:extLst>
              <a:ext uri="{FF2B5EF4-FFF2-40B4-BE49-F238E27FC236}">
                <a16:creationId xmlns:a16="http://schemas.microsoft.com/office/drawing/2014/main" id="{696318AE-B52A-48F0-964C-10E95A4AFA6F}"/>
              </a:ext>
            </a:extLst>
          </p:cNvPr>
          <p:cNvPicPr>
            <a:picLocks noChangeAspect="1"/>
          </p:cNvPicPr>
          <p:nvPr/>
        </p:nvPicPr>
        <p:blipFill>
          <a:blip r:embed="rId3"/>
          <a:stretch>
            <a:fillRect/>
          </a:stretch>
        </p:blipFill>
        <p:spPr>
          <a:xfrm>
            <a:off x="9399790" y="2481069"/>
            <a:ext cx="2792210" cy="2798307"/>
          </a:xfrm>
          <a:prstGeom prst="rect">
            <a:avLst/>
          </a:prstGeom>
        </p:spPr>
      </p:pic>
    </p:spTree>
    <p:extLst>
      <p:ext uri="{BB962C8B-B14F-4D97-AF65-F5344CB8AC3E}">
        <p14:creationId xmlns:p14="http://schemas.microsoft.com/office/powerpoint/2010/main" val="34561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EA13-7981-4E0C-A205-8404FF8C12AC}"/>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3400" dirty="0"/>
              <a:t>Face </a:t>
            </a:r>
            <a:r>
              <a:rPr lang="en-US" sz="3400" kern="1200" dirty="0">
                <a:solidFill>
                  <a:schemeClr val="tx1"/>
                </a:solidFill>
                <a:latin typeface="+mj-lt"/>
                <a:ea typeface="+mj-ea"/>
                <a:cs typeface="+mj-cs"/>
              </a:rPr>
              <a:t>masks can help stop us from giving the coronavirus to other people when we cough or sneeze</a:t>
            </a:r>
          </a:p>
        </p:txBody>
      </p:sp>
      <p:sp>
        <p:nvSpPr>
          <p:cNvPr id="36" name="Freeform: Shape 35">
            <a:extLst>
              <a:ext uri="{FF2B5EF4-FFF2-40B4-BE49-F238E27FC236}">
                <a16:creationId xmlns:a16="http://schemas.microsoft.com/office/drawing/2014/main" id="{E26B9EF5-5D92-4AC7-BC55-FC5C4C98ED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05C5575-0F07-43D0-AE78-81EAA8E67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150B6B8-6D6F-4798-BB58-4E02EA80B903}"/>
              </a:ext>
            </a:extLst>
          </p:cNvPr>
          <p:cNvPicPr>
            <a:picLocks noChangeAspect="1"/>
          </p:cNvPicPr>
          <p:nvPr/>
        </p:nvPicPr>
        <p:blipFill rotWithShape="1">
          <a:blip r:embed="rId2"/>
          <a:srcRect r="-4" b="25924"/>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6" name="Picture 5">
            <a:extLst>
              <a:ext uri="{FF2B5EF4-FFF2-40B4-BE49-F238E27FC236}">
                <a16:creationId xmlns:a16="http://schemas.microsoft.com/office/drawing/2014/main" id="{21ABFDB8-8209-4877-8264-915BBF4F5A57}"/>
              </a:ext>
            </a:extLst>
          </p:cNvPr>
          <p:cNvPicPr>
            <a:picLocks noChangeAspect="1"/>
          </p:cNvPicPr>
          <p:nvPr/>
        </p:nvPicPr>
        <p:blipFill rotWithShape="1">
          <a:blip r:embed="rId3"/>
          <a:srcRect l="22177" r="15598"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cxnSp>
        <p:nvCxnSpPr>
          <p:cNvPr id="10" name="Straight Connector 9">
            <a:extLst>
              <a:ext uri="{FF2B5EF4-FFF2-40B4-BE49-F238E27FC236}">
                <a16:creationId xmlns:a16="http://schemas.microsoft.com/office/drawing/2014/main" id="{56A34328-9058-4D0D-9808-3E24D15C917C}"/>
              </a:ext>
            </a:extLst>
          </p:cNvPr>
          <p:cNvCxnSpPr>
            <a:cxnSpLocks/>
          </p:cNvCxnSpPr>
          <p:nvPr/>
        </p:nvCxnSpPr>
        <p:spPr>
          <a:xfrm>
            <a:off x="9662626" y="3771595"/>
            <a:ext cx="520505" cy="98473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249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522</Words>
  <Application>Microsoft Office PowerPoint</Application>
  <PresentationFormat>Widescreen</PresentationFormat>
  <Paragraphs>46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Wearing a Face Mask</vt:lpstr>
      <vt:lpstr>PowerPoint Presentation</vt:lpstr>
      <vt:lpstr>This is a story about why it may be a good idea to wear face masks to protect us from the coronavirus…</vt:lpstr>
      <vt:lpstr>What is a face mask?</vt:lpstr>
      <vt:lpstr>  A face mask is made of fabric and it looks like this           </vt:lpstr>
      <vt:lpstr>A face mask is something you can wear over your mouth and your nose while you are outside your house</vt:lpstr>
      <vt:lpstr>Why do I need to wear a face mask?</vt:lpstr>
      <vt:lpstr>Face masks help to stop us from breathing in the coronavirus</vt:lpstr>
      <vt:lpstr>Face masks can help stop us from giving the coronavirus to other people when we cough or sneeze</vt:lpstr>
      <vt:lpstr>  Face masks can protect</vt:lpstr>
      <vt:lpstr>When can I wear a face mask?</vt:lpstr>
      <vt:lpstr>If you want to, you can wear your face mask any time you go outside your house</vt:lpstr>
      <vt:lpstr>You can wear your face mask when you are in the park</vt:lpstr>
      <vt:lpstr>You can wear your face mask when you go shopping</vt:lpstr>
      <vt:lpstr>You can wear your face mask when you are at the clinic</vt:lpstr>
      <vt:lpstr>You can wear your face mask when you are at the pharmacy</vt:lpstr>
      <vt:lpstr>Your face mask might be uncomfortable, but keeping it on when you are outside your house can help to protect you and others</vt:lpstr>
      <vt:lpstr>How do I wear a face mask?</vt:lpstr>
      <vt:lpstr>First, clean your hands with soap…</vt:lpstr>
      <vt:lpstr>Hold the mask by the ear loops and place them around your ears and the mask over your face  </vt:lpstr>
      <vt:lpstr>Push the mask tight against your nose and make sure it covers your mouth and nose completely</vt:lpstr>
      <vt:lpstr>It should cover your face like this…</vt:lpstr>
      <vt:lpstr>Try not to touch your face when you are wearing your mask</vt:lpstr>
      <vt:lpstr>When you are finished with your mask, throw it in the bin and wash your hands immediately </vt:lpstr>
      <vt:lpstr>If you have a reusable mask then you can wash it and use it again.  </vt:lpstr>
      <vt:lpstr>  Wearing your face mask can help to protect you and the people around you </vt:lpstr>
      <vt:lpstr>References  Image page 1: www.vectorstock.com/30150720 Image page 2: https://www.dreamstime.com/coronavirus-pandemic-ncov-vector-seamless-pattern-people-white-medical-face-mask-coronavirus-pandemic-ncov-vector-seamless-image175521504 Image page 3, 6, 11, 18: https://international-adviser.com/wp-content/uploads/sites/3/2020/03/Four-question-marks-blue-background.jpg Image page 4: https://www.go4worldbusiness.com/member/view/2852672/wit-xiantao-tongda-non-woven-products-co-ltd-.html Image page 5: https://www.vecteezy.com/vector-art/952526-man-wearing-disposable-medical-face-mask Image page 7: https://www.bigstockphoto.com/es/image-362022973/stock-vector-crowd-of-infected-and-healthy-people-outside-during-corona-virus-outbreak-men-and-women-protecting Image page 8: http://tyttrungchanh.medinet.gov.vn/chuyen-muc/deo-khau-trang-dung-cach-cmobile9480-25130.aspx Image page 9:  https://www.dreamstime.com/stock-illustration-mers-cov-protection-infographic-illustration-image55701731 Image page 10:  a: https://pngtree.com/freepng/asian-teen-girl-boy-wearing-a-face-mask-in-the-city-coughing-vector-isolated-cartoon-illustration_5163323.html  b: https://es.123rf.com/imagenes-de-archivo/pentagrama.html?alttext=1&amp;orderby=2&amp;sti=m0mlbi63d6sqsqv4to|  c: https://www.vectorstock.com/royalty-free-vectors/grandmother-ill-medicine-vectors Image page 12: https://www.istockphoto.com/ie/vector/stop-the-infection-you-need-to-wear-a-medical-mask-a-man-in-a-medical-mask-and-gm1208444346-349303341 Image page 13: https://es.123rf.com/clipart-vector/cartoon_park_playground.html?alttext=1&amp;orderby=2&amp;sti=o3bkp7k8wxvdg0071t|&amp;mediapopup=144983790 Image page 14: https://www.alamy.com/Image ID: 2BER49Y Image page 15: https://www.vectorstock.com/royalty-free-vector/asian-patients-in-masks-visiting-doctor-vector-29661504 Image page 16: https://www.change.org/p/drugs-controller-department-pharmacy-for-pharmacists-only-allow-registered-pharmacist-to-dispense-medicines/c/756206277 Image page 17: https://www.vecteezy.com/vector-art/952547-woman-wearing-medical-face-mask Image page 19: https://www.istockphoto.com/ie/vector/vector-illustration-of-washing-hands-gm988830140-268098633 Image page 20/21: www.google.com/images Image page 22:  https://twitter.com/UnivHealthSys/status/1248362577433894912 Image page 23: https://www.dreamstime.com/set-do-not-touch-your-face-icon-simple-black-white-drawing-hand-touching-mouth-nose-eye-crossed-red-line-can-be-set-image176825549 Image page 24: a: www.google.com/images b: www.google.com/images Image page 25: https://www.istockphoto.com/ie/illustrations/quarantine-drawing?mediatype=illustration&amp;phrase=quarantine%20drawing&amp;sort=mostpopular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Wearing a Face Mask</dc:title>
  <dc:creator>John McNally</dc:creator>
  <cp:lastModifiedBy>Michelle O'Donoghue</cp:lastModifiedBy>
  <cp:revision>14</cp:revision>
  <dcterms:created xsi:type="dcterms:W3CDTF">2020-04-28T14:03:55Z</dcterms:created>
  <dcterms:modified xsi:type="dcterms:W3CDTF">2020-05-05T14:00:06Z</dcterms:modified>
</cp:coreProperties>
</file>