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1" r:id="rId12"/>
    <p:sldId id="264" r:id="rId13"/>
    <p:sldId id="272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0" autoAdjust="0"/>
    <p:restoredTop sz="94660"/>
  </p:normalViewPr>
  <p:slideViewPr>
    <p:cSldViewPr snapToGrid="0">
      <p:cViewPr>
        <p:scale>
          <a:sx n="52" d="100"/>
          <a:sy n="52" d="100"/>
        </p:scale>
        <p:origin x="1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AA46-6E0E-4E9E-85A4-869F20C3F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DCD4-7F11-47AC-9E96-9DF5E64FA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907C-60C0-4590-806E-067FB6EB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C3D-8DC9-44D2-856C-DC5D971DF1AD}" type="datetimeFigureOut">
              <a:rPr lang="en-IE" smtClean="0"/>
              <a:t>06/05/2020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2FC5D-612F-4B72-9A15-B3571033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77B55-C4CD-4EFD-BCDC-B730FF77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F30-1D34-463E-B7BD-2E0DD24C9A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508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9359-6CCB-4C7B-A9A8-4205CA30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7722A-6AFE-4671-9A04-CC8150DB9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2A250-43B8-4670-9EBD-96E9D5BF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C3D-8DC9-44D2-856C-DC5D971DF1AD}" type="datetimeFigureOut">
              <a:rPr lang="en-IE" smtClean="0"/>
              <a:t>06/05/2020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61471-4B59-4A51-9B86-F0B93E86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AC29E-8AD4-4360-8EE2-A8E8F1AA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F30-1D34-463E-B7BD-2E0DD24C9A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30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DADE2-C7C5-43BD-8377-2326EE40F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0B649-6E4B-4649-9392-8F300A3B8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BBED7-A70A-46E8-BD3B-682E46BD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C3D-8DC9-44D2-856C-DC5D971DF1AD}" type="datetimeFigureOut">
              <a:rPr lang="en-IE" smtClean="0"/>
              <a:t>06/05/2020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2A552-6373-479A-98F6-C5360DA4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D4325-093C-40E3-83F0-A255B8D7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F30-1D34-463E-B7BD-2E0DD24C9A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826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26C9-3DA7-4F3A-8FD6-8BC13357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BB7D1-2768-4E9C-9978-FBA93329B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07426-78F2-4652-A6EC-20B3D41B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C3D-8DC9-44D2-856C-DC5D971DF1AD}" type="datetimeFigureOut">
              <a:rPr lang="en-IE" smtClean="0"/>
              <a:t>06/05/2020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A5615-EE00-42BA-B748-EF7592C1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CDD75-41FC-4D52-A82D-1681EEE7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F30-1D34-463E-B7BD-2E0DD24C9A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331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A246-1AFE-46A2-92E5-04699878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577B1-FDBA-495C-A951-F6E7282BD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D2A40-604A-4110-901B-713A04584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C3D-8DC9-44D2-856C-DC5D971DF1AD}" type="datetimeFigureOut">
              <a:rPr lang="en-IE" smtClean="0"/>
              <a:t>06/05/2020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5A351-7856-46C1-B5E0-67DD7060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2B533-23F2-4F47-8816-543D0ECE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F30-1D34-463E-B7BD-2E0DD24C9A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338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B47A-4451-4584-8057-3ADD09D0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7844-08BD-4FDA-B225-667905034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675E5-7251-4FA4-9FF3-563815D43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BD5C6-D024-4BAD-B4BF-D2723BE2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C3D-8DC9-44D2-856C-DC5D971DF1AD}" type="datetimeFigureOut">
              <a:rPr lang="en-IE" smtClean="0"/>
              <a:t>06/05/2020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1EC03-A5C0-4CA0-8845-6F36BAD9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6023F-1AA8-462A-ABCB-9D81C4B6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F30-1D34-463E-B7BD-2E0DD24C9A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306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FD01-97B1-4447-8055-A1D4CE2E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E0CA7-5574-42B1-9E51-C9A69221B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FC411-D989-4A53-9AFD-AFE858A67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0B0CA-F046-4F12-B456-F6867E2B8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9AA30-7EB1-449C-9B13-7A67BD26F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201A9-794D-49F5-8350-5A5B25BA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C3D-8DC9-44D2-856C-DC5D971DF1AD}" type="datetimeFigureOut">
              <a:rPr lang="en-IE" smtClean="0"/>
              <a:t>06/05/2020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AAEA3-A967-4A35-8AC7-8438BD6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DDB4F-C7B9-4827-AE81-3C54962F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F30-1D34-463E-B7BD-2E0DD24C9A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047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66B-8921-4C79-AD53-3EA95359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F22C2-480F-4B07-8D1A-15E90DEA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C3D-8DC9-44D2-856C-DC5D971DF1AD}" type="datetimeFigureOut">
              <a:rPr lang="en-IE" smtClean="0"/>
              <a:t>06/05/2020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AFA76-C20D-448E-97BD-2640C540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59503-3658-4A3A-9311-6FF29D59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F30-1D34-463E-B7BD-2E0DD24C9A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394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849D9-411E-421B-B80D-19B8AFCD0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C3D-8DC9-44D2-856C-DC5D971DF1AD}" type="datetimeFigureOut">
              <a:rPr lang="en-IE" smtClean="0"/>
              <a:t>06/05/2020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C9F35-5CD7-4D41-B89C-3D5E5B12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AE84-47D7-4E1D-A7B4-F5BFFC53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F30-1D34-463E-B7BD-2E0DD24C9A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749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FE53-9F55-4CE2-AE23-69BB423D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ADE7-EB1E-446E-998E-676C67561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87CB5-E87E-4090-BC7F-09EE6D62D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1E3F-0B3A-4876-A2FA-DF93BFCA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C3D-8DC9-44D2-856C-DC5D971DF1AD}" type="datetimeFigureOut">
              <a:rPr lang="en-IE" smtClean="0"/>
              <a:t>06/05/2020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DFAB5-6AD9-4B57-BBF7-DD8BE281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832BB-C0A0-47A5-BC6E-6FB46511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F30-1D34-463E-B7BD-2E0DD24C9A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396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0C4D-5C4D-4032-8372-5C6283A0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C63BA-7EDB-434C-A7F4-777658473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48BB7-A0E0-4DB4-B7DC-250FF1EA7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7D6B9-85F8-4896-8FB5-D7D80B49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C3D-8DC9-44D2-856C-DC5D971DF1AD}" type="datetimeFigureOut">
              <a:rPr lang="en-IE" smtClean="0"/>
              <a:t>06/05/2020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9AB5D-AC48-4905-B1C4-EC5C9AF9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86615-4A63-4B87-9EEF-89BB030C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BF30-1D34-463E-B7BD-2E0DD24C9A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400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43D6C-9A09-4E8E-8885-8EEA72AB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2B402-331E-40B5-B3A0-63831DDB6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8A81-A3FA-493E-85BE-662EB4B02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8DC3D-8DC9-44D2-856C-DC5D971DF1AD}" type="datetimeFigureOut">
              <a:rPr lang="en-IE" smtClean="0"/>
              <a:t>06/05/2020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F4C8A-5727-4A73-942D-91D4FA6AF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4F7F1-FA2F-4741-AA81-373D49767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1BF30-1D34-463E-B7BD-2E0DD24C9A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145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supportsandbeyond.co.uk/why/anxiety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reme.wordpress.com/2009/09/09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asiam.ie/wp-content/uploads/2020/04/Second-Letter-regarding-social-distanc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minsterclinic.ae/blo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debra-l-ness/flu-paid-sick-days_b_2455898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mensions-uk.org/my-support/im-unhapp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llywooddiet.com/blog/why-exercising-outside-is-bette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tyandhealthmagazine.com/articles/19578-covid-19-pandemic-tips-to-remain-sane-and-safe-during-social-distancin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uredpharmacy.co.uk/" TargetMode="External"/><Relationship Id="rId7" Type="http://schemas.openxmlformats.org/officeDocument/2006/relationships/hyperlink" Target="http://www.quickanddirtytips.com/productivity/time-management/how-to-save-time-at-the-grocery-stor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istockphoto.com/illustrations/general-practitioner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45463008-78EA-4294-8E06-AF65ADAAAC11}"/>
              </a:ext>
            </a:extLst>
          </p:cNvPr>
          <p:cNvPicPr/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 b="10228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7CDC3-2F15-4359-8185-1BC201880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022" y="2075294"/>
            <a:ext cx="9461862" cy="1295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sz="5400" b="1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Talking to the Gardaí: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C575C-A63E-42FF-BA9D-B03C06FB05B8}"/>
              </a:ext>
            </a:extLst>
          </p:cNvPr>
          <p:cNvSpPr txBox="1"/>
          <p:nvPr/>
        </p:nvSpPr>
        <p:spPr>
          <a:xfrm>
            <a:off x="1859022" y="3370694"/>
            <a:ext cx="869986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b="1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Advice during COVID-19</a:t>
            </a:r>
            <a:endParaRPr lang="en-IE" sz="4400" b="1" dirty="0"/>
          </a:p>
        </p:txBody>
      </p:sp>
      <p:sp>
        <p:nvSpPr>
          <p:cNvPr id="6" name="TextBox 2"/>
          <p:cNvSpPr txBox="1"/>
          <p:nvPr/>
        </p:nvSpPr>
        <p:spPr>
          <a:xfrm>
            <a:off x="168974" y="6148219"/>
            <a:ext cx="946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IE" b="1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Created by Lora-Jane Gillen, Student Speech and Language Therapist, under the supervision of Michelle O’Donoghue, SLT, CORU </a:t>
            </a:r>
            <a:r>
              <a:rPr lang="en-IE" b="1" kern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reg</a:t>
            </a:r>
            <a:r>
              <a:rPr lang="en-IE" b="1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018688</a:t>
            </a:r>
            <a:endParaRPr lang="en-IE" sz="16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3663-18AA-4C99-9351-82C259B4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274" y="5773003"/>
            <a:ext cx="2355710" cy="10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4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8B59-253C-4854-BED1-216C5DEF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73" y="95450"/>
            <a:ext cx="989603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The Gardaí’s job is to keep everyone safe.</a:t>
            </a:r>
          </a:p>
        </p:txBody>
      </p:sp>
      <p:pic>
        <p:nvPicPr>
          <p:cNvPr id="4" name="Content Placeholder 3" descr="A group of police officers riding on the back of a motorcycle&#10;&#10;Description automatically generated">
            <a:extLst>
              <a:ext uri="{FF2B5EF4-FFF2-40B4-BE49-F238E27FC236}">
                <a16:creationId xmlns:a16="http://schemas.microsoft.com/office/drawing/2014/main" id="{982B9A91-58ED-41E0-B063-D1F4274DDC8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r="5763" b="-1"/>
          <a:stretch/>
        </p:blipFill>
        <p:spPr>
          <a:xfrm>
            <a:off x="2961564" y="1885037"/>
            <a:ext cx="6765719" cy="428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3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7425-BCA0-4A78-9B2C-1ADCC7DF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4859" cy="1325563"/>
          </a:xfrm>
        </p:spPr>
        <p:txBody>
          <a:bodyPr/>
          <a:lstStyle/>
          <a:p>
            <a:r>
              <a:rPr lang="en-IE" dirty="0"/>
              <a:t>A Garda might stop you when you are outside.</a:t>
            </a:r>
          </a:p>
        </p:txBody>
      </p:sp>
      <p:pic>
        <p:nvPicPr>
          <p:cNvPr id="4" name="Content Placeholder 3" descr="A picture containing toy&#10;&#10;Description automatically generated">
            <a:extLst>
              <a:ext uri="{FF2B5EF4-FFF2-40B4-BE49-F238E27FC236}">
                <a16:creationId xmlns:a16="http://schemas.microsoft.com/office/drawing/2014/main" id="{1E4D1448-86FC-47D4-B790-5657E0F112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96" y="1841157"/>
            <a:ext cx="41338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78BA8A-84D1-48A9-9E5C-EDF964E1E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80" y="593149"/>
            <a:ext cx="4707490" cy="26776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</a:rPr>
              <a:t>Do not worry.</a:t>
            </a: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0983BC-642D-446E-B96E-9220E7065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11178" y="1456872"/>
            <a:ext cx="1615052" cy="1381096"/>
          </a:xfrm>
          <a:prstGeom prst="rect">
            <a:avLst/>
          </a:prstGeom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F9206CB4-B572-4369-AE80-960ABCD0D475}"/>
              </a:ext>
            </a:extLst>
          </p:cNvPr>
          <p:cNvSpPr/>
          <p:nvPr/>
        </p:nvSpPr>
        <p:spPr>
          <a:xfrm>
            <a:off x="1161099" y="1562108"/>
            <a:ext cx="1180860" cy="1139904"/>
          </a:xfrm>
          <a:prstGeom prst="noSmoking">
            <a:avLst>
              <a:gd name="adj" fmla="val 86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C3F63-C0A0-4125-960B-577CEC93D67D}"/>
              </a:ext>
            </a:extLst>
          </p:cNvPr>
          <p:cNvSpPr txBox="1"/>
          <p:nvPr/>
        </p:nvSpPr>
        <p:spPr>
          <a:xfrm>
            <a:off x="6565557" y="593149"/>
            <a:ext cx="459671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  <a:t>Everything is ok.</a:t>
            </a:r>
          </a:p>
          <a:p>
            <a:endParaRPr lang="en-I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A80DD-9A81-4408-8837-38FA23D52C21}"/>
              </a:ext>
            </a:extLst>
          </p:cNvPr>
          <p:cNvSpPr txBox="1"/>
          <p:nvPr/>
        </p:nvSpPr>
        <p:spPr>
          <a:xfrm>
            <a:off x="3225548" y="3891971"/>
            <a:ext cx="4810896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</a:rPr>
              <a:t>Stay calm</a:t>
            </a:r>
          </a:p>
          <a:p>
            <a:endParaRPr lang="en-IE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E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E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E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75B82D-C3CB-4C9E-9580-20675760A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286" y="4573373"/>
            <a:ext cx="1569419" cy="1629781"/>
          </a:xfrm>
          <a:prstGeom prst="rect">
            <a:avLst/>
          </a:prstGeom>
        </p:spPr>
      </p:pic>
      <p:pic>
        <p:nvPicPr>
          <p:cNvPr id="2050" name="Picture 2" descr="4570book | Calm Body Clipart Images in pack #4774">
            <a:extLst>
              <a:ext uri="{FF2B5EF4-FFF2-40B4-BE49-F238E27FC236}">
                <a16:creationId xmlns:a16="http://schemas.microsoft.com/office/drawing/2014/main" id="{B99E3467-1E67-4A9A-B899-13402E41C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422" y="1069242"/>
            <a:ext cx="988984" cy="220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3518C0-6422-4BB9-B696-8337B221A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263" y="1945417"/>
            <a:ext cx="3871784" cy="4912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EB4144-4DF1-4215-9951-7C0A2E0B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572" y="230659"/>
            <a:ext cx="10515600" cy="871260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  <a:t>The Garda might ask your Mum or Dad questions. </a:t>
            </a:r>
            <a:endParaRPr lang="en-IE" sz="2800" dirty="0"/>
          </a:p>
        </p:txBody>
      </p:sp>
      <p:pic>
        <p:nvPicPr>
          <p:cNvPr id="6" name="Content Placeholder 5" descr="A person walking down a street&#10;&#10;Description automatically generated">
            <a:extLst>
              <a:ext uri="{FF2B5EF4-FFF2-40B4-BE49-F238E27FC236}">
                <a16:creationId xmlns:a16="http://schemas.microsoft.com/office/drawing/2014/main" id="{25D34CE3-275E-48D6-85AE-FDD0E003908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r="4780" b="1"/>
          <a:stretch/>
        </p:blipFill>
        <p:spPr>
          <a:xfrm>
            <a:off x="6763200" y="1359476"/>
            <a:ext cx="3344562" cy="4545355"/>
          </a:xfrm>
          <a:prstGeom prst="rect">
            <a:avLst/>
          </a:prstGeom>
          <a:effectLst/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0C65640-B118-40A8-86F9-CD61638511AD}"/>
              </a:ext>
            </a:extLst>
          </p:cNvPr>
          <p:cNvSpPr/>
          <p:nvPr/>
        </p:nvSpPr>
        <p:spPr>
          <a:xfrm>
            <a:off x="4387890" y="1061542"/>
            <a:ext cx="2693772" cy="2058494"/>
          </a:xfrm>
          <a:prstGeom prst="wedgeEllipseCallout">
            <a:avLst>
              <a:gd name="adj1" fmla="val 84647"/>
              <a:gd name="adj2" fmla="val 121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dirty="0"/>
              <a:t>Hi. Where are you going today?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578142E-FEE5-4329-B146-3BC746CA57BD}"/>
              </a:ext>
            </a:extLst>
          </p:cNvPr>
          <p:cNvSpPr/>
          <p:nvPr/>
        </p:nvSpPr>
        <p:spPr>
          <a:xfrm>
            <a:off x="3756521" y="3873686"/>
            <a:ext cx="2767914" cy="2240691"/>
          </a:xfrm>
          <a:prstGeom prst="wedgeEllipseCallout">
            <a:avLst>
              <a:gd name="adj1" fmla="val -73719"/>
              <a:gd name="adj2" fmla="val -878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dirty="0"/>
              <a:t>Hello Garda. We are going out for a walk.</a:t>
            </a:r>
          </a:p>
        </p:txBody>
      </p:sp>
    </p:spTree>
    <p:extLst>
      <p:ext uri="{BB962C8B-B14F-4D97-AF65-F5344CB8AC3E}">
        <p14:creationId xmlns:p14="http://schemas.microsoft.com/office/powerpoint/2010/main" val="268708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6537-A168-40D0-9C32-2363FE75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198" y="337305"/>
            <a:ext cx="5463746" cy="1325563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</a:rPr>
              <a:t>If you feel stressed: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B0966-1560-4EA5-B5CB-DBD462820DBC}"/>
              </a:ext>
            </a:extLst>
          </p:cNvPr>
          <p:cNvSpPr txBox="1"/>
          <p:nvPr/>
        </p:nvSpPr>
        <p:spPr>
          <a:xfrm>
            <a:off x="2713987" y="1969868"/>
            <a:ext cx="707009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rabicPeriod"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IE" sz="2400" dirty="0">
                <a:latin typeface="Verdana" panose="020B0604030504040204" pitchFamily="34" charset="0"/>
                <a:ea typeface="Verdana" panose="020B0604030504040204" pitchFamily="34" charset="0"/>
              </a:rPr>
              <a:t>Take 5 deep breaths</a:t>
            </a:r>
          </a:p>
          <a:p>
            <a:pPr marL="457200" indent="-457200">
              <a:buAutoNum type="arabicPeriod"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8A34C-06D5-42A0-96F0-1AB65D20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078" y="2067838"/>
            <a:ext cx="2061424" cy="1612518"/>
          </a:xfrm>
          <a:prstGeom prst="rect">
            <a:avLst/>
          </a:prstGeom>
        </p:spPr>
      </p:pic>
      <p:pic>
        <p:nvPicPr>
          <p:cNvPr id="10" name="Picture 9" descr="A picture containing person, man, indoor, sitting&#10;&#10;Description automatically generated">
            <a:extLst>
              <a:ext uri="{FF2B5EF4-FFF2-40B4-BE49-F238E27FC236}">
                <a16:creationId xmlns:a16="http://schemas.microsoft.com/office/drawing/2014/main" id="{3ABDEC3F-1AA2-4CC9-82B9-EBB5A35E0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8744" y="159785"/>
            <a:ext cx="1925392" cy="2040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1AD9F9-1866-4E54-80F6-9FF2D80C57AF}"/>
              </a:ext>
            </a:extLst>
          </p:cNvPr>
          <p:cNvSpPr txBox="1"/>
          <p:nvPr/>
        </p:nvSpPr>
        <p:spPr>
          <a:xfrm>
            <a:off x="2713987" y="4494627"/>
            <a:ext cx="707009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 startAt="2"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 startAt="2"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 startAt="2"/>
            </a:pP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</a:rPr>
              <a:t>               </a:t>
            </a:r>
            <a:r>
              <a:rPr lang="en-IE" sz="1400" dirty="0">
                <a:latin typeface="Verdana" panose="020B0604030504040204" pitchFamily="34" charset="0"/>
                <a:ea typeface="Verdana" panose="020B0604030504040204" pitchFamily="34" charset="0"/>
              </a:rPr>
              <a:t>Insert what helps your child here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 startAt="2"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4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13CAA-B604-49C2-8D6B-C3639E94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50520"/>
            <a:ext cx="7128406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Your Mum or Dad might have a letter to show to the Garda.</a:t>
            </a:r>
            <a:b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This letter will help the Garda understand your needs.</a:t>
            </a:r>
            <a:b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  <a:t>It is available to print </a:t>
            </a: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here</a:t>
            </a: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pic>
        <p:nvPicPr>
          <p:cNvPr id="9" name="Picture 8" descr="A person wearing a hat&#10;&#10;Description automatically generated">
            <a:extLst>
              <a:ext uri="{FF2B5EF4-FFF2-40B4-BE49-F238E27FC236}">
                <a16:creationId xmlns:a16="http://schemas.microsoft.com/office/drawing/2014/main" id="{78FB84E0-789F-4CA8-B12B-9E75E89B9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66" y="3327259"/>
            <a:ext cx="4248254" cy="3142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E9D7CE-B933-429B-BBE3-851D65D28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335" y="-25577"/>
            <a:ext cx="4089545" cy="32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7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FE4B-F240-419C-86AA-AEE4F331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95605"/>
            <a:ext cx="11597640" cy="1325563"/>
          </a:xfrm>
        </p:spPr>
        <p:txBody>
          <a:bodyPr>
            <a:no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</a:rPr>
              <a:t>Remember, the Gardaí are making sure that everyone is following these rules to keep us safe and healthy. </a:t>
            </a:r>
          </a:p>
        </p:txBody>
      </p:sp>
      <p:pic>
        <p:nvPicPr>
          <p:cNvPr id="4" name="Content Placeholder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F00B46B-2C92-458A-A21F-6E381C2A6CE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82" y="2046605"/>
            <a:ext cx="88128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4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4C74-86CB-4A59-968B-F00330DD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21"/>
            <a:ext cx="10515600" cy="1325563"/>
          </a:xfrm>
        </p:spPr>
        <p:txBody>
          <a:bodyPr>
            <a:normAutofit/>
          </a:bodyPr>
          <a:lstStyle/>
          <a:p>
            <a:r>
              <a:rPr lang="en-IE" sz="4000" dirty="0"/>
              <a:t>How to use this social story</a:t>
            </a:r>
            <a:r>
              <a:rPr lang="en-GB" sz="4000" dirty="0"/>
              <a:t> ™</a:t>
            </a:r>
            <a:endParaRPr lang="en-I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5713-7D05-4BD2-9DE3-5327DAA18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084"/>
            <a:ext cx="10515600" cy="5439916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Social stories™ are short, simple stories that help people to understand what is going on (</a:t>
            </a:r>
            <a:r>
              <a:rPr lang="en-GB" dirty="0" err="1"/>
              <a:t>Gray</a:t>
            </a:r>
            <a:r>
              <a:rPr lang="en-GB" dirty="0"/>
              <a:t> 2010). </a:t>
            </a:r>
            <a:endParaRPr lang="en-IE" dirty="0"/>
          </a:p>
          <a:p>
            <a:r>
              <a:rPr lang="en-GB" dirty="0"/>
              <a:t>During this pandemic, there has been a lot of change. Social stories are very helpful to understand some of these changes. </a:t>
            </a:r>
            <a:endParaRPr lang="en-IE" dirty="0"/>
          </a:p>
          <a:p>
            <a:r>
              <a:rPr lang="en-GB" b="1" dirty="0"/>
              <a:t>Follow these steps when using this social story: </a:t>
            </a:r>
            <a:endParaRPr lang="en-IE" dirty="0"/>
          </a:p>
          <a:p>
            <a:pPr marL="914400" lvl="1" indent="-457200">
              <a:buFont typeface="+mj-lt"/>
              <a:buAutoNum type="arabicPeriod"/>
            </a:pPr>
            <a:r>
              <a:rPr lang="en-IE" dirty="0"/>
              <a:t>Read this story to your child before you leave your house to exercise or go to the shops.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E" dirty="0"/>
              <a:t>When possible read this story to your child in a quiet and calm environment.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Tell your child what you will do, e.g. “This story is about talking to the Gardai when we are outside. Let's read it together”.</a:t>
            </a:r>
            <a:endParaRPr lang="en-IE" dirty="0"/>
          </a:p>
          <a:p>
            <a:pPr lvl="0"/>
            <a:r>
              <a:rPr lang="en-IE" dirty="0"/>
              <a:t>Maintain a positive, reassuring and patient attitude when reviewing the story.</a:t>
            </a:r>
          </a:p>
          <a:p>
            <a:pPr lvl="0"/>
            <a:r>
              <a:rPr lang="en-GB" dirty="0"/>
              <a:t>Review the story as often as required - some social stories will be reviewed once a day, others just before the situation for which they were written.</a:t>
            </a:r>
            <a:endParaRPr lang="en-IE" dirty="0"/>
          </a:p>
          <a:p>
            <a:r>
              <a:rPr lang="en-GB" dirty="0"/>
              <a:t>As your child gets used to the new situation and the story no longer seems necessary, you can phase out the story. </a:t>
            </a:r>
            <a:r>
              <a:rPr lang="en-IE" dirty="0"/>
              <a:t>For example, you can read it only when your child is having difficulty understanding why the Gardai are outside or just occasionally just to refresh their memory.</a:t>
            </a:r>
          </a:p>
          <a:p>
            <a:pPr lvl="0"/>
            <a:r>
              <a:rPr lang="en-IE" dirty="0"/>
              <a:t>It is a good idea to personalise this social story. The following are examples of how you can do this:</a:t>
            </a:r>
          </a:p>
          <a:p>
            <a:pPr lvl="1"/>
            <a:r>
              <a:rPr lang="en-IE" dirty="0"/>
              <a:t>Page 6 – insert a picture of you and your child exercising</a:t>
            </a:r>
          </a:p>
          <a:p>
            <a:pPr lvl="1"/>
            <a:r>
              <a:rPr lang="en-IE" dirty="0"/>
              <a:t>Page 14 – you can insert techniques that help your child when they feel stressed</a:t>
            </a:r>
          </a:p>
          <a:p>
            <a:pPr lvl="1"/>
            <a:r>
              <a:rPr lang="en-IE" dirty="0"/>
              <a:t>Change the colour of the background on each page to your child’s favourite colour</a:t>
            </a:r>
          </a:p>
          <a:p>
            <a:pPr lvl="1"/>
            <a:r>
              <a:rPr lang="en-IE" dirty="0"/>
              <a:t>You can customize any page in the social story as long as the message remains consistent</a:t>
            </a:r>
          </a:p>
          <a:p>
            <a:r>
              <a:rPr lang="en-IE" dirty="0"/>
              <a:t>We hope that you enjoy using this social story</a:t>
            </a:r>
            <a:endParaRPr lang="en-IE" sz="2400" dirty="0"/>
          </a:p>
          <a:p>
            <a:r>
              <a:rPr lang="en-IE" sz="2500" dirty="0"/>
              <a:t>Reference: </a:t>
            </a:r>
            <a:r>
              <a:rPr lang="en-GB" sz="2500" dirty="0" err="1"/>
              <a:t>Gray</a:t>
            </a:r>
            <a:r>
              <a:rPr lang="en-GB" sz="2500" dirty="0"/>
              <a:t>, C. (2010) </a:t>
            </a:r>
            <a:r>
              <a:rPr lang="en-GB" sz="2500" i="1" dirty="0"/>
              <a:t>The New Social Story™ Book, </a:t>
            </a:r>
            <a:r>
              <a:rPr lang="en-GB" sz="2500" dirty="0"/>
              <a:t>Future Horizons: Texas.</a:t>
            </a:r>
            <a:endParaRPr lang="en-IE" sz="2500" dirty="0"/>
          </a:p>
          <a:p>
            <a:endParaRPr lang="en-IE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57" y="317129"/>
            <a:ext cx="1930499" cy="8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4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A39C-9537-4F7C-BEB4-F6150E16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5811" cy="1068259"/>
          </a:xfrm>
        </p:spPr>
        <p:txBody>
          <a:bodyPr>
            <a:noAutofit/>
          </a:bodyPr>
          <a:lstStyle/>
          <a:p>
            <a:pPr algn="ctr"/>
            <a:r>
              <a:rPr lang="en-IE" sz="3600" dirty="0">
                <a:latin typeface="Verdana" panose="020B0604030504040204" pitchFamily="34" charset="0"/>
                <a:ea typeface="Verdana" panose="020B0604030504040204" pitchFamily="34" charset="0"/>
              </a:rPr>
              <a:t>The coronavirus is a new germ. Some people call it COVID-19.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16FB7F-932D-4B3F-8447-C85FC337A2E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13903" y="1843346"/>
            <a:ext cx="5671751" cy="47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0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sitting on a table&#10;&#10;Description automatically generated">
            <a:extLst>
              <a:ext uri="{FF2B5EF4-FFF2-40B4-BE49-F238E27FC236}">
                <a16:creationId xmlns:a16="http://schemas.microsoft.com/office/drawing/2014/main" id="{18A4F695-474B-4938-9FB5-5F1CD6F6F14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32" b="9119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1D7CD-EE58-4192-BB81-C74039894430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Coronavirus can make you very sick.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5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36CB26F-9716-4C92-8174-2EB615AB1AE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DEB8F-987D-489F-95BC-2C875848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are new rules because of the coronavirus.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grass, outdoor, person, sport&#10;&#10;Description automatically generated">
            <a:extLst>
              <a:ext uri="{FF2B5EF4-FFF2-40B4-BE49-F238E27FC236}">
                <a16:creationId xmlns:a16="http://schemas.microsoft.com/office/drawing/2014/main" id="{264F1018-D2AC-4E07-9956-66440E27FCD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4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D982B-CCD1-4403-A543-94030A0F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Rule 1: You can exercise outside. You need to stay within 5km of your home.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91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able, clock, game, room&#10;&#10;Description automatically generated">
            <a:extLst>
              <a:ext uri="{FF2B5EF4-FFF2-40B4-BE49-F238E27FC236}">
                <a16:creationId xmlns:a16="http://schemas.microsoft.com/office/drawing/2014/main" id="{7EB78FA3-4B86-4F54-8343-DDECAF90952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07" b="8402"/>
          <a:stretch/>
        </p:blipFill>
        <p:spPr>
          <a:xfrm>
            <a:off x="20" y="-72571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281FC-3683-4D69-AFF2-96F751C52460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Rule 2: You need to stay 2 meters away from other people when walking outside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B265626-769F-4D1E-A578-2AA83CB51DB4}"/>
              </a:ext>
            </a:extLst>
          </p:cNvPr>
          <p:cNvSpPr/>
          <p:nvPr/>
        </p:nvSpPr>
        <p:spPr>
          <a:xfrm>
            <a:off x="5263979" y="1458136"/>
            <a:ext cx="1967598" cy="9881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36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2 meters</a:t>
            </a:r>
          </a:p>
        </p:txBody>
      </p:sp>
    </p:spTree>
    <p:extLst>
      <p:ext uri="{BB962C8B-B14F-4D97-AF65-F5344CB8AC3E}">
        <p14:creationId xmlns:p14="http://schemas.microsoft.com/office/powerpoint/2010/main" val="142060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6D9B-F635-488B-AFC2-E5147079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881" y="716693"/>
            <a:ext cx="9500844" cy="1075037"/>
          </a:xfrm>
        </p:spPr>
        <p:txBody>
          <a:bodyPr>
            <a:normAutofit/>
          </a:bodyPr>
          <a:lstStyle/>
          <a:p>
            <a:r>
              <a:rPr lang="en-IE" sz="3600">
                <a:latin typeface="Verdana" panose="020B0604030504040204" pitchFamily="34" charset="0"/>
                <a:ea typeface="Verdana" panose="020B0604030504040204" pitchFamily="34" charset="0"/>
              </a:rPr>
              <a:t>You can go out for important things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ABA75-741E-47C7-8E13-FBD8A5737F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4355" y="2252252"/>
            <a:ext cx="3666962" cy="31767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73D4F7-F8C4-4D46-9E35-1EA9A3DE36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93164" y="2229010"/>
            <a:ext cx="3797935" cy="3223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3C3A28-C115-4F29-9986-1C8BDA12497A}"/>
              </a:ext>
            </a:extLst>
          </p:cNvPr>
          <p:cNvSpPr txBox="1"/>
          <p:nvPr/>
        </p:nvSpPr>
        <p:spPr>
          <a:xfrm>
            <a:off x="4985228" y="5556532"/>
            <a:ext cx="274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</a:rPr>
              <a:t>Medicine</a:t>
            </a:r>
            <a:endParaRPr lang="en-IE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B6781C-B268-4969-A26D-0534F7B843C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14684" y="2229010"/>
            <a:ext cx="3927824" cy="31999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01ACAE-AB29-4774-B288-C8A369417575}"/>
              </a:ext>
            </a:extLst>
          </p:cNvPr>
          <p:cNvSpPr txBox="1"/>
          <p:nvPr/>
        </p:nvSpPr>
        <p:spPr>
          <a:xfrm>
            <a:off x="1487763" y="5683250"/>
            <a:ext cx="1581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</a:rPr>
              <a:t>Food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5A4DEF-D5A4-4AA8-8B21-5141D3F6E630}"/>
              </a:ext>
            </a:extLst>
          </p:cNvPr>
          <p:cNvSpPr txBox="1"/>
          <p:nvPr/>
        </p:nvSpPr>
        <p:spPr>
          <a:xfrm>
            <a:off x="8193164" y="5518162"/>
            <a:ext cx="3892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</a:rPr>
              <a:t>Doctor appointments</a:t>
            </a:r>
          </a:p>
        </p:txBody>
      </p:sp>
    </p:spTree>
    <p:extLst>
      <p:ext uri="{BB962C8B-B14F-4D97-AF65-F5344CB8AC3E}">
        <p14:creationId xmlns:p14="http://schemas.microsoft.com/office/powerpoint/2010/main" val="134572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D5C1-DD80-4F33-AE4B-70B4F3BEC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64" y="251135"/>
            <a:ext cx="10901471" cy="1350712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The Gardaí are making sure that people follow the new rules. </a:t>
            </a:r>
          </a:p>
        </p:txBody>
      </p:sp>
      <p:pic>
        <p:nvPicPr>
          <p:cNvPr id="4" name="Content Placeholder 3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40F55D82-0565-4857-8EC1-1D59362B1C0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113"/>
          <a:stretch/>
        </p:blipFill>
        <p:spPr>
          <a:xfrm>
            <a:off x="2294760" y="1951749"/>
            <a:ext cx="7414474" cy="444905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5099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 Theme</vt:lpstr>
      <vt:lpstr>Talking to the Gardaí:</vt:lpstr>
      <vt:lpstr>How to use this social story ™</vt:lpstr>
      <vt:lpstr>The coronavirus is a new germ. Some people call it COVID-19.</vt:lpstr>
      <vt:lpstr>PowerPoint Presentation</vt:lpstr>
      <vt:lpstr>There are new rules because of the coronavirus.</vt:lpstr>
      <vt:lpstr>Rule 1: You can exercise outside. You need to stay within 5km of your home.</vt:lpstr>
      <vt:lpstr>PowerPoint Presentation</vt:lpstr>
      <vt:lpstr>You can go out for important things</vt:lpstr>
      <vt:lpstr>The Gardaí are making sure that people follow the new rules. </vt:lpstr>
      <vt:lpstr>The Gardaí’s job is to keep everyone safe.</vt:lpstr>
      <vt:lpstr>A Garda might stop you when you are outside.</vt:lpstr>
      <vt:lpstr>PowerPoint Presentation</vt:lpstr>
      <vt:lpstr>The Garda might ask your Mum or Dad questions. </vt:lpstr>
      <vt:lpstr>If you feel stressed:</vt:lpstr>
      <vt:lpstr>Your Mum or Dad might have a letter to show to the Garda.  This letter will help the Garda understand your needs.   It is available to print here. </vt:lpstr>
      <vt:lpstr>Remember, the Gardaí are making sure that everyone is following these rules to keep us safe and healthy.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to the Gardaí:</dc:title>
  <dc:creator>L-j Gillen</dc:creator>
  <cp:lastModifiedBy>L-j Gillen</cp:lastModifiedBy>
  <cp:revision>15</cp:revision>
  <dcterms:created xsi:type="dcterms:W3CDTF">2020-04-30T17:13:56Z</dcterms:created>
  <dcterms:modified xsi:type="dcterms:W3CDTF">2020-05-06T10:10:56Z</dcterms:modified>
</cp:coreProperties>
</file>