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0" ContentType="image/jpe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90" autoAdjust="0"/>
    <p:restoredTop sz="94660"/>
  </p:normalViewPr>
  <p:slideViewPr>
    <p:cSldViewPr snapToGrid="0">
      <p:cViewPr varScale="1">
        <p:scale>
          <a:sx n="70" d="100"/>
          <a:sy n="70" d="100"/>
        </p:scale>
        <p:origin x="45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AA46-6E0E-4E9E-85A4-869F20C3F1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9A8DDCD4-7F11-47AC-9E96-9DF5E64FAB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F454907C-60C0-4590-806E-067FB6EB4464}"/>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5" name="Footer Placeholder 4">
            <a:extLst>
              <a:ext uri="{FF2B5EF4-FFF2-40B4-BE49-F238E27FC236}">
                <a16:creationId xmlns:a16="http://schemas.microsoft.com/office/drawing/2014/main" id="{5DE2FC5D-612F-4B72-9A15-B3571033336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8177B55-C4CD-4EFD-BCDC-B730FF774F19}"/>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2915083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19359-6CCB-4C7B-A9A8-4205CA3002F6}"/>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677722A-6AFE-4671-9A04-CC8150DB9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AB2A250-43B8-4670-9EBD-96E9D5BF6B28}"/>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5" name="Footer Placeholder 4">
            <a:extLst>
              <a:ext uri="{FF2B5EF4-FFF2-40B4-BE49-F238E27FC236}">
                <a16:creationId xmlns:a16="http://schemas.microsoft.com/office/drawing/2014/main" id="{E5461471-4B59-4A51-9B86-F0B93E86BC4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B7AC29E-8AD4-4360-8EE2-A8E8F1AA6CDA}"/>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22130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5DADE2-C7C5-43BD-8377-2326EE40FD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EC0B649-6E4B-4649-9392-8F300A3B82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1CBBED7-A70A-46E8-BD3B-682E46BD3B15}"/>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5" name="Footer Placeholder 4">
            <a:extLst>
              <a:ext uri="{FF2B5EF4-FFF2-40B4-BE49-F238E27FC236}">
                <a16:creationId xmlns:a16="http://schemas.microsoft.com/office/drawing/2014/main" id="{DF22A552-6373-479A-98F6-C5360DA41D5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F7D4325-093C-40E3-83F0-A255B8D73A18}"/>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179826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E26C9-3DA7-4F3A-8FD6-8BC13357583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9EBB7D1-2768-4E9C-9978-FBA93329B6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3207426-78F2-4652-A6EC-20B3D41BD266}"/>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5" name="Footer Placeholder 4">
            <a:extLst>
              <a:ext uri="{FF2B5EF4-FFF2-40B4-BE49-F238E27FC236}">
                <a16:creationId xmlns:a16="http://schemas.microsoft.com/office/drawing/2014/main" id="{1E3A5615-EE00-42BA-B748-EF7592C1D21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74CDD75-41FC-4D52-A82D-1681EEE7AC40}"/>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62331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3A246-1AFE-46A2-92E5-046998782B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03A577B1-FDBA-495C-A951-F6E7282BDB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3D2A40-604A-4110-901B-713A04584F10}"/>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5" name="Footer Placeholder 4">
            <a:extLst>
              <a:ext uri="{FF2B5EF4-FFF2-40B4-BE49-F238E27FC236}">
                <a16:creationId xmlns:a16="http://schemas.microsoft.com/office/drawing/2014/main" id="{B9F5A351-7856-46C1-B5E0-67DD706072D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D32B533-23F2-4F47-8816-543D0ECEBFB4}"/>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333338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FB47A-4451-4584-8057-3ADD09D0374B}"/>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32017844-08BD-4FDA-B225-6679050349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B7675E5-7251-4FA4-9FF3-563815D43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EE3BD5C6-D024-4BAD-B4BF-D2723BE228F9}"/>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6" name="Footer Placeholder 5">
            <a:extLst>
              <a:ext uri="{FF2B5EF4-FFF2-40B4-BE49-F238E27FC236}">
                <a16:creationId xmlns:a16="http://schemas.microsoft.com/office/drawing/2014/main" id="{26F1EC03-A5C0-4CA0-8845-6F36BAD93F9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376023F-1AA8-462A-ABCB-9D81C4B641EE}"/>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3963061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7FD01-97B1-4447-8055-A1D4CE2EDEED}"/>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6CE0CA7-5574-42B1-9E51-C9A69221BA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7FC411-D989-4A53-9AFD-AFE858A679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AD0B0CA-F046-4F12-B456-F6867E2B8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F9AA30-7EB1-449C-9B13-7A67BD26F9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842201A9-794D-49F5-8350-5A5B25BA18DB}"/>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8" name="Footer Placeholder 7">
            <a:extLst>
              <a:ext uri="{FF2B5EF4-FFF2-40B4-BE49-F238E27FC236}">
                <a16:creationId xmlns:a16="http://schemas.microsoft.com/office/drawing/2014/main" id="{FE5AAEA3-A967-4A35-8AC7-8438BD644DB1}"/>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CFDDDB4F-C7B9-4827-AE81-3C54962FFB19}"/>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440479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66B-8921-4C79-AD53-3EA9535935A4}"/>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ACF22C2-480F-4B07-8D1A-15E90DEA6F43}"/>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4" name="Footer Placeholder 3">
            <a:extLst>
              <a:ext uri="{FF2B5EF4-FFF2-40B4-BE49-F238E27FC236}">
                <a16:creationId xmlns:a16="http://schemas.microsoft.com/office/drawing/2014/main" id="{B73AFA76-C20D-448E-97BD-2640C54097CA}"/>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D9659503-3658-4A3A-9311-6FF29D598DF4}"/>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146394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C849D9-411E-421B-B80D-19B8AFCD0F4F}"/>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3" name="Footer Placeholder 2">
            <a:extLst>
              <a:ext uri="{FF2B5EF4-FFF2-40B4-BE49-F238E27FC236}">
                <a16:creationId xmlns:a16="http://schemas.microsoft.com/office/drawing/2014/main" id="{66FC9F35-5CD7-4D41-B89C-3D5E5B124A37}"/>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FE00AE84-47D7-4E1D-A7B4-F5BFFC5395CC}"/>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146749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BFE53-9F55-4CE2-AE23-69BB423D92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D7BADE7-EB1E-446E-998E-676C675611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6B687CB5-E87E-4090-BC7F-09EE6D62DD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B91E3F-0B3A-4876-A2FA-DF93BFCA6D9E}"/>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6" name="Footer Placeholder 5">
            <a:extLst>
              <a:ext uri="{FF2B5EF4-FFF2-40B4-BE49-F238E27FC236}">
                <a16:creationId xmlns:a16="http://schemas.microsoft.com/office/drawing/2014/main" id="{D4EDFAB5-6AD9-4B57-BBF7-DD8BE2815E5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9B832BB-C0A0-47A5-BC6E-6FB46511C29C}"/>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1993960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00C4D-5C4D-4032-8372-5C6283A03B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9E8C63BA-7EDB-434C-A7F4-777658473D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19148BB7-A0E0-4DB4-B7DC-250FF1EA7F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57D6B9-85F8-4896-8FB5-D7D80B4902BE}"/>
              </a:ext>
            </a:extLst>
          </p:cNvPr>
          <p:cNvSpPr>
            <a:spLocks noGrp="1"/>
          </p:cNvSpPr>
          <p:nvPr>
            <p:ph type="dt" sz="half" idx="10"/>
          </p:nvPr>
        </p:nvSpPr>
        <p:spPr/>
        <p:txBody>
          <a:bodyPr/>
          <a:lstStyle/>
          <a:p>
            <a:fld id="{E918DC3D-8DC9-44D2-856C-DC5D971DF1AD}" type="datetimeFigureOut">
              <a:rPr lang="en-IE" smtClean="0"/>
              <a:t>06/05/2020</a:t>
            </a:fld>
            <a:endParaRPr lang="en-IE"/>
          </a:p>
        </p:txBody>
      </p:sp>
      <p:sp>
        <p:nvSpPr>
          <p:cNvPr id="6" name="Footer Placeholder 5">
            <a:extLst>
              <a:ext uri="{FF2B5EF4-FFF2-40B4-BE49-F238E27FC236}">
                <a16:creationId xmlns:a16="http://schemas.microsoft.com/office/drawing/2014/main" id="{04E9AB5D-AC48-4905-B1C4-EC5C9AF9C6C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8F86615-4A63-4B87-9EEF-89BB030CFA07}"/>
              </a:ext>
            </a:extLst>
          </p:cNvPr>
          <p:cNvSpPr>
            <a:spLocks noGrp="1"/>
          </p:cNvSpPr>
          <p:nvPr>
            <p:ph type="sldNum" sz="quarter" idx="12"/>
          </p:nvPr>
        </p:nvSpPr>
        <p:spPr/>
        <p:txBody>
          <a:bodyPr/>
          <a:lstStyle/>
          <a:p>
            <a:fld id="{FA51BF30-1D34-463E-B7BD-2E0DD24C9AD2}" type="slidenum">
              <a:rPr lang="en-IE" smtClean="0"/>
              <a:t>‹#›</a:t>
            </a:fld>
            <a:endParaRPr lang="en-IE"/>
          </a:p>
        </p:txBody>
      </p:sp>
    </p:spTree>
    <p:extLst>
      <p:ext uri="{BB962C8B-B14F-4D97-AF65-F5344CB8AC3E}">
        <p14:creationId xmlns:p14="http://schemas.microsoft.com/office/powerpoint/2010/main" val="1784008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143D6C-9A09-4E8E-8885-8EEA72ABA4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E52B402-331E-40B5-B3A0-63831DDB6C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14A8A81-A3FA-493E-85BE-662EB4B02C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8DC3D-8DC9-44D2-856C-DC5D971DF1AD}" type="datetimeFigureOut">
              <a:rPr lang="en-IE" smtClean="0"/>
              <a:t>06/05/2020</a:t>
            </a:fld>
            <a:endParaRPr lang="en-IE"/>
          </a:p>
        </p:txBody>
      </p:sp>
      <p:sp>
        <p:nvSpPr>
          <p:cNvPr id="5" name="Footer Placeholder 4">
            <a:extLst>
              <a:ext uri="{FF2B5EF4-FFF2-40B4-BE49-F238E27FC236}">
                <a16:creationId xmlns:a16="http://schemas.microsoft.com/office/drawing/2014/main" id="{C9CF4C8A-5727-4A73-942D-91D4FA6AF5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2244F7F1-FA2F-4741-AA81-373D49767F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1BF30-1D34-463E-B7BD-2E0DD24C9AD2}" type="slidenum">
              <a:rPr lang="en-IE" smtClean="0"/>
              <a:t>‹#›</a:t>
            </a:fld>
            <a:endParaRPr lang="en-IE"/>
          </a:p>
        </p:txBody>
      </p:sp>
    </p:spTree>
    <p:extLst>
      <p:ext uri="{BB962C8B-B14F-4D97-AF65-F5344CB8AC3E}">
        <p14:creationId xmlns:p14="http://schemas.microsoft.com/office/powerpoint/2010/main" val="4191459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heconversation.com/stressed-running-on-empty-its-not-compassion-fatigue-79326" TargetMode="External"/><Relationship Id="rId2" Type="http://schemas.openxmlformats.org/officeDocument/2006/relationships/image" Target="../media/image16.0"/><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visualsupportsandbeyond.co.uk/why/anxiety.html" TargetMode="External"/><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s://asiam.ie/wp-content/uploads/2020/04/Second-Letter-regarding-social-distancing.pdf" TargetMode="Externa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15.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huffingtonpost.com/debra-l-ness/flu-paid-sick-days_b_2455898.html"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ommsbusiness.co.uk/news/ofcom-confirms-new-bt-rules/"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100kmdamilano.it/sab-5-walking-day-a-milano-ovvero-l-arte-del-camminare/"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afetyandhealthmagazine.com/articles/19578-covid-19-pandemic-tips-to-remain-sane-and-safe-during-social-distancing"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elegraph.co.uk/news/shopping-and-consumer-news/12065355/Twenty-past-eleven-on-Wednesday-busiest-time-for-Christmas-food-shop.html" TargetMode="External"/><Relationship Id="rId7" Type="http://schemas.openxmlformats.org/officeDocument/2006/relationships/hyperlink" Target="https://www.istockphoto.com/illustrations/general-practitioner" TargetMode="External"/><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hyperlink" Target="https://www.assuredpharmacy.co.uk/" TargetMode="Externa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erson standing in front of a building&#10;&#10;Description automatically generated">
            <a:extLst>
              <a:ext uri="{FF2B5EF4-FFF2-40B4-BE49-F238E27FC236}">
                <a16:creationId xmlns:a16="http://schemas.microsoft.com/office/drawing/2014/main" id="{45463008-78EA-4294-8E06-AF65ADAAAC11}"/>
              </a:ext>
            </a:extLst>
          </p:cNvPr>
          <p:cNvPicPr/>
          <p:nvPr/>
        </p:nvPicPr>
        <p:blipFill rotWithShape="1">
          <a:blip r:embed="rId2">
            <a:alphaModFix amt="50000"/>
            <a:extLst>
              <a:ext uri="{28A0092B-C50C-407E-A947-70E740481C1C}">
                <a14:useLocalDpi xmlns:a14="http://schemas.microsoft.com/office/drawing/2010/main" val="0"/>
              </a:ext>
            </a:extLst>
          </a:blip>
          <a:srcRect t="10228" b="10228"/>
          <a:stretch/>
        </p:blipFill>
        <p:spPr>
          <a:xfrm>
            <a:off x="0" y="0"/>
            <a:ext cx="12191999" cy="6858000"/>
          </a:xfrm>
          <a:prstGeom prst="rect">
            <a:avLst/>
          </a:prstGeom>
          <a:effectLst/>
        </p:spPr>
      </p:pic>
      <p:sp>
        <p:nvSpPr>
          <p:cNvPr id="2" name="Title 1">
            <a:extLst>
              <a:ext uri="{FF2B5EF4-FFF2-40B4-BE49-F238E27FC236}">
                <a16:creationId xmlns:a16="http://schemas.microsoft.com/office/drawing/2014/main" id="{E8C7CDC3-2F15-4359-8185-1BC201880007}"/>
              </a:ext>
            </a:extLst>
          </p:cNvPr>
          <p:cNvSpPr>
            <a:spLocks noGrp="1"/>
          </p:cNvSpPr>
          <p:nvPr>
            <p:ph type="ctrTitle"/>
          </p:nvPr>
        </p:nvSpPr>
        <p:spPr>
          <a:xfrm>
            <a:off x="1097022" y="2075294"/>
            <a:ext cx="9461862" cy="1295400"/>
          </a:xfrm>
          <a:noFill/>
          <a:ln>
            <a:noFill/>
          </a:ln>
        </p:spPr>
        <p:style>
          <a:lnRef idx="0">
            <a:scrgbClr r="0" g="0" b="0"/>
          </a:lnRef>
          <a:fillRef idx="0">
            <a:scrgbClr r="0" g="0" b="0"/>
          </a:fillRef>
          <a:effectRef idx="0">
            <a:scrgbClr r="0" g="0" b="0"/>
          </a:effectRef>
          <a:fontRef idx="minor">
            <a:schemeClr val="dk1"/>
          </a:fontRef>
        </p:style>
        <p:txBody>
          <a:bodyPr>
            <a:noAutofit/>
          </a:bodyPr>
          <a:lstStyle/>
          <a:p>
            <a:pPr>
              <a:lnSpc>
                <a:spcPct val="150000"/>
              </a:lnSpc>
            </a:pPr>
            <a:r>
              <a:rPr lang="en-IE" sz="5400" b="1" dirty="0">
                <a:latin typeface="Verdana" panose="020B0604030504040204" pitchFamily="34" charset="0"/>
                <a:ea typeface="Verdana" panose="020B0604030504040204" pitchFamily="34" charset="0"/>
                <a:cs typeface="Vani" panose="02040502050405020303" pitchFamily="18" charset="0"/>
              </a:rPr>
              <a:t>Talking to the Gardaí:</a:t>
            </a:r>
          </a:p>
        </p:txBody>
      </p:sp>
      <p:sp>
        <p:nvSpPr>
          <p:cNvPr id="5" name="TextBox 4">
            <a:extLst>
              <a:ext uri="{FF2B5EF4-FFF2-40B4-BE49-F238E27FC236}">
                <a16:creationId xmlns:a16="http://schemas.microsoft.com/office/drawing/2014/main" id="{26CC575C-A63E-42FF-BA9D-B03C06FB05B8}"/>
              </a:ext>
            </a:extLst>
          </p:cNvPr>
          <p:cNvSpPr txBox="1"/>
          <p:nvPr/>
        </p:nvSpPr>
        <p:spPr>
          <a:xfrm>
            <a:off x="1859022" y="3370694"/>
            <a:ext cx="8699862" cy="76944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r>
              <a:rPr lang="en-IE" sz="4400" b="1" dirty="0">
                <a:latin typeface="Verdana" panose="020B0604030504040204" pitchFamily="34" charset="0"/>
                <a:ea typeface="Verdana" panose="020B0604030504040204" pitchFamily="34" charset="0"/>
                <a:cs typeface="Vani" panose="02040502050405020303" pitchFamily="18" charset="0"/>
              </a:rPr>
              <a:t>Advice during COVID-19</a:t>
            </a:r>
            <a:endParaRPr lang="en-IE" sz="4400" b="1" dirty="0"/>
          </a:p>
        </p:txBody>
      </p:sp>
      <p:sp>
        <p:nvSpPr>
          <p:cNvPr id="6" name="TextBox 2"/>
          <p:cNvSpPr txBox="1"/>
          <p:nvPr/>
        </p:nvSpPr>
        <p:spPr>
          <a:xfrm>
            <a:off x="168974" y="6148219"/>
            <a:ext cx="9461862" cy="646331"/>
          </a:xfrm>
          <a:prstGeom prst="rect">
            <a:avLst/>
          </a:prstGeom>
          <a:noFill/>
        </p:spPr>
        <p:txBody>
          <a:bodyPr wrap="square" rtlCol="0">
            <a:spAutoFit/>
          </a:bodyPr>
          <a:lstStyle/>
          <a:p>
            <a:pPr algn="ctr">
              <a:spcAft>
                <a:spcPts val="0"/>
              </a:spcAft>
            </a:pPr>
            <a:r>
              <a:rPr lang="en-IE" b="1" kern="1200" dirty="0">
                <a:effectLst/>
                <a:latin typeface="Verdana" panose="020B0604030504040204" pitchFamily="34" charset="0"/>
                <a:ea typeface="Verdana" panose="020B0604030504040204" pitchFamily="34" charset="0"/>
              </a:rPr>
              <a:t>Created by Lora-Jane Gillen, Student Speech and Language Therapist, under the supervision of Michelle O’Donoghue, SLT, CORU </a:t>
            </a:r>
            <a:r>
              <a:rPr lang="en-IE" b="1" kern="1200" dirty="0" err="1">
                <a:effectLst/>
                <a:latin typeface="Verdana" panose="020B0604030504040204" pitchFamily="34" charset="0"/>
                <a:ea typeface="Verdana" panose="020B0604030504040204" pitchFamily="34" charset="0"/>
              </a:rPr>
              <a:t>reg</a:t>
            </a:r>
            <a:r>
              <a:rPr lang="en-IE" b="1" kern="1200" dirty="0">
                <a:effectLst/>
                <a:latin typeface="Verdana" panose="020B0604030504040204" pitchFamily="34" charset="0"/>
                <a:ea typeface="Verdana" panose="020B0604030504040204" pitchFamily="34" charset="0"/>
              </a:rPr>
              <a:t> 018688</a:t>
            </a:r>
            <a:endParaRPr lang="en-IE" sz="1600" b="1" dirty="0">
              <a:effectLst/>
              <a:latin typeface="Verdana" panose="020B0604030504040204" pitchFamily="34" charset="0"/>
              <a:ea typeface="Verdana" panose="020B0604030504040204" pitchFamily="34" charset="0"/>
            </a:endParaRPr>
          </a:p>
        </p:txBody>
      </p:sp>
      <p:pic>
        <p:nvPicPr>
          <p:cNvPr id="7" name="Picture 6">
            <a:extLst>
              <a:ext uri="{FF2B5EF4-FFF2-40B4-BE49-F238E27FC236}">
                <a16:creationId xmlns:a16="http://schemas.microsoft.com/office/drawing/2014/main" id="{07EF3663-18AA-4C99-9351-82C259B4693B}"/>
              </a:ext>
            </a:extLst>
          </p:cNvPr>
          <p:cNvPicPr>
            <a:picLocks noChangeAspect="1"/>
          </p:cNvPicPr>
          <p:nvPr/>
        </p:nvPicPr>
        <p:blipFill>
          <a:blip r:embed="rId3"/>
          <a:stretch>
            <a:fillRect/>
          </a:stretch>
        </p:blipFill>
        <p:spPr>
          <a:xfrm>
            <a:off x="9675274" y="5773003"/>
            <a:ext cx="2355710" cy="1088560"/>
          </a:xfrm>
          <a:prstGeom prst="rect">
            <a:avLst/>
          </a:prstGeom>
        </p:spPr>
      </p:pic>
    </p:spTree>
    <p:extLst>
      <p:ext uri="{BB962C8B-B14F-4D97-AF65-F5344CB8AC3E}">
        <p14:creationId xmlns:p14="http://schemas.microsoft.com/office/powerpoint/2010/main" val="2802741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C8352-4551-4BE7-9397-E676AC2D7840}"/>
              </a:ext>
            </a:extLst>
          </p:cNvPr>
          <p:cNvSpPr>
            <a:spLocks noGrp="1"/>
          </p:cNvSpPr>
          <p:nvPr>
            <p:ph type="title"/>
          </p:nvPr>
        </p:nvSpPr>
        <p:spPr>
          <a:xfrm>
            <a:off x="358780" y="821749"/>
            <a:ext cx="5203820" cy="2157671"/>
          </a:xfrm>
        </p:spPr>
        <p:txBody>
          <a:bodyPr>
            <a:noAutofit/>
          </a:bodyPr>
          <a:lstStyle/>
          <a:p>
            <a:pPr>
              <a:lnSpc>
                <a:spcPct val="150000"/>
              </a:lnSpc>
            </a:pPr>
            <a:r>
              <a:rPr lang="en-IE" sz="2800" dirty="0">
                <a:latin typeface="Verdana" panose="020B0604030504040204" pitchFamily="34" charset="0"/>
                <a:ea typeface="Verdana" panose="020B0604030504040204" pitchFamily="34" charset="0"/>
              </a:rPr>
              <a:t>When you are outside, a Garda might stop you and ask you questions. </a:t>
            </a:r>
          </a:p>
        </p:txBody>
      </p:sp>
      <p:sp>
        <p:nvSpPr>
          <p:cNvPr id="8" name="Content Placeholder 7">
            <a:extLst>
              <a:ext uri="{FF2B5EF4-FFF2-40B4-BE49-F238E27FC236}">
                <a16:creationId xmlns:a16="http://schemas.microsoft.com/office/drawing/2014/main" id="{4778BA8A-84D1-48A9-9E5C-EDF964E1EDCE}"/>
              </a:ext>
            </a:extLst>
          </p:cNvPr>
          <p:cNvSpPr>
            <a:spLocks noGrp="1"/>
          </p:cNvSpPr>
          <p:nvPr>
            <p:ph idx="1"/>
          </p:nvPr>
        </p:nvSpPr>
        <p:spPr>
          <a:xfrm>
            <a:off x="358780" y="3582682"/>
            <a:ext cx="5136024" cy="2048854"/>
          </a:xfrm>
        </p:spPr>
        <p:txBody>
          <a:bodyPr>
            <a:noAutofit/>
          </a:bodyPr>
          <a:lstStyle/>
          <a:p>
            <a:pPr marL="0" indent="0">
              <a:buNone/>
            </a:pPr>
            <a:r>
              <a:rPr lang="en-IE" dirty="0">
                <a:latin typeface="Verdana" panose="020B0604030504040204" pitchFamily="34" charset="0"/>
                <a:ea typeface="Verdana" panose="020B0604030504040204" pitchFamily="34" charset="0"/>
              </a:rPr>
              <a:t>You are not in trouble.</a:t>
            </a:r>
          </a:p>
          <a:p>
            <a:pPr marL="0" indent="0">
              <a:lnSpc>
                <a:spcPct val="150000"/>
              </a:lnSpc>
              <a:buNone/>
            </a:pPr>
            <a:endParaRPr lang="en-IE" dirty="0">
              <a:latin typeface="Verdana" panose="020B0604030504040204" pitchFamily="34" charset="0"/>
              <a:ea typeface="Verdana" panose="020B0604030504040204" pitchFamily="34" charset="0"/>
            </a:endParaRPr>
          </a:p>
          <a:p>
            <a:pPr marL="0" indent="0">
              <a:buNone/>
            </a:pPr>
            <a:r>
              <a:rPr lang="en-IE" dirty="0">
                <a:latin typeface="Verdana" panose="020B0604030504040204" pitchFamily="34" charset="0"/>
                <a:ea typeface="Verdana" panose="020B0604030504040204" pitchFamily="34" charset="0"/>
              </a:rPr>
              <a:t>You do not need to worry.</a:t>
            </a:r>
            <a:endParaRPr lang="en-US" dirty="0">
              <a:latin typeface="Verdana" panose="020B0604030504040204" pitchFamily="34" charset="0"/>
              <a:ea typeface="Verdana" panose="020B0604030504040204" pitchFamily="34" charset="0"/>
            </a:endParaRPr>
          </a:p>
        </p:txBody>
      </p:sp>
      <p:pic>
        <p:nvPicPr>
          <p:cNvPr id="4" name="Content Placeholder 3" descr="A group of people walking down the street&#10;&#10;Description automatically generated">
            <a:extLst>
              <a:ext uri="{FF2B5EF4-FFF2-40B4-BE49-F238E27FC236}">
                <a16:creationId xmlns:a16="http://schemas.microsoft.com/office/drawing/2014/main" id="{3AE4B8CB-2479-4895-8054-4E0C3405F76F}"/>
              </a:ext>
            </a:extLst>
          </p:cNvPr>
          <p:cNvPicPr>
            <a:picLocks/>
          </p:cNvPicPr>
          <p:nvPr/>
        </p:nvPicPr>
        <p:blipFill rotWithShape="1">
          <a:blip r:embed="rId2">
            <a:extLst>
              <a:ext uri="{28A0092B-C50C-407E-A947-70E740481C1C}">
                <a14:useLocalDpi xmlns:a14="http://schemas.microsoft.com/office/drawing/2010/main" val="0"/>
              </a:ext>
            </a:extLst>
          </a:blip>
          <a:srcRect l="14195" r="12566"/>
          <a:stretch/>
        </p:blipFill>
        <p:spPr>
          <a:xfrm>
            <a:off x="6240140" y="649429"/>
            <a:ext cx="5699760" cy="5559141"/>
          </a:xfrm>
          <a:prstGeom prst="rect">
            <a:avLst/>
          </a:prstGeom>
          <a:effectLst/>
        </p:spPr>
      </p:pic>
    </p:spTree>
    <p:extLst>
      <p:ext uri="{BB962C8B-B14F-4D97-AF65-F5344CB8AC3E}">
        <p14:creationId xmlns:p14="http://schemas.microsoft.com/office/powerpoint/2010/main" val="390932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7A159-B7D5-4E33-94B2-34C0312C1DB4}"/>
              </a:ext>
            </a:extLst>
          </p:cNvPr>
          <p:cNvSpPr>
            <a:spLocks noGrp="1"/>
          </p:cNvSpPr>
          <p:nvPr>
            <p:ph type="title"/>
          </p:nvPr>
        </p:nvSpPr>
        <p:spPr>
          <a:xfrm>
            <a:off x="4965430" y="629266"/>
            <a:ext cx="7067049" cy="5942450"/>
          </a:xfrm>
        </p:spPr>
        <p:txBody>
          <a:bodyPr>
            <a:normAutofit fontScale="90000"/>
          </a:bodyPr>
          <a:lstStyle/>
          <a:p>
            <a:pPr>
              <a:lnSpc>
                <a:spcPct val="150000"/>
              </a:lnSpc>
            </a:pPr>
            <a:r>
              <a:rPr lang="en-IE" sz="3600" dirty="0">
                <a:latin typeface="Verdana" panose="020B0604030504040204" pitchFamily="34" charset="0"/>
                <a:ea typeface="Verdana" panose="020B0604030504040204" pitchFamily="34" charset="0"/>
              </a:rPr>
              <a:t>The Garda might ask you where you live.</a:t>
            </a:r>
            <a:br>
              <a:rPr lang="en-IE" sz="3600" dirty="0">
                <a:latin typeface="Verdana" panose="020B0604030504040204" pitchFamily="34" charset="0"/>
                <a:ea typeface="Verdana" panose="020B0604030504040204" pitchFamily="34" charset="0"/>
              </a:rPr>
            </a:br>
            <a:r>
              <a:rPr lang="en-IE" sz="3600" dirty="0">
                <a:latin typeface="Verdana" panose="020B0604030504040204" pitchFamily="34" charset="0"/>
                <a:ea typeface="Verdana" panose="020B0604030504040204" pitchFamily="34" charset="0"/>
              </a:rPr>
              <a:t/>
            </a:r>
            <a:br>
              <a:rPr lang="en-IE" sz="3600" dirty="0">
                <a:latin typeface="Verdana" panose="020B0604030504040204" pitchFamily="34" charset="0"/>
                <a:ea typeface="Verdana" panose="020B0604030504040204" pitchFamily="34" charset="0"/>
              </a:rPr>
            </a:br>
            <a:r>
              <a:rPr lang="en-IE" sz="3600" dirty="0">
                <a:latin typeface="Verdana" panose="020B0604030504040204" pitchFamily="34" charset="0"/>
                <a:ea typeface="Verdana" panose="020B0604030504040204" pitchFamily="34" charset="0"/>
              </a:rPr>
              <a:t>The Garda might ask you where you are going.</a:t>
            </a:r>
            <a:br>
              <a:rPr lang="en-IE" sz="3600" dirty="0">
                <a:latin typeface="Verdana" panose="020B0604030504040204" pitchFamily="34" charset="0"/>
                <a:ea typeface="Verdana" panose="020B0604030504040204" pitchFamily="34" charset="0"/>
              </a:rPr>
            </a:br>
            <a:r>
              <a:rPr lang="en-IE" sz="3600" dirty="0">
                <a:latin typeface="Verdana" panose="020B0604030504040204" pitchFamily="34" charset="0"/>
                <a:ea typeface="Verdana" panose="020B0604030504040204" pitchFamily="34" charset="0"/>
              </a:rPr>
              <a:t/>
            </a:r>
            <a:br>
              <a:rPr lang="en-IE" sz="3600" dirty="0">
                <a:latin typeface="Verdana" panose="020B0604030504040204" pitchFamily="34" charset="0"/>
                <a:ea typeface="Verdana" panose="020B0604030504040204" pitchFamily="34" charset="0"/>
              </a:rPr>
            </a:br>
            <a:r>
              <a:rPr lang="en-IE" sz="3600" dirty="0">
                <a:latin typeface="Verdana" panose="020B0604030504040204" pitchFamily="34" charset="0"/>
                <a:ea typeface="Verdana" panose="020B0604030504040204" pitchFamily="34" charset="0"/>
              </a:rPr>
              <a:t>Answer the Garda’s questions.</a:t>
            </a:r>
          </a:p>
        </p:txBody>
      </p:sp>
      <p:pic>
        <p:nvPicPr>
          <p:cNvPr id="4" name="Picture 3" descr="A person walking down a street&#10;&#10;Description automatically generated">
            <a:extLst>
              <a:ext uri="{FF2B5EF4-FFF2-40B4-BE49-F238E27FC236}">
                <a16:creationId xmlns:a16="http://schemas.microsoft.com/office/drawing/2014/main" id="{6DE5892B-265C-47C0-BFE1-291C9D16F7E6}"/>
              </a:ext>
            </a:extLst>
          </p:cNvPr>
          <p:cNvPicPr>
            <a:picLocks/>
          </p:cNvPicPr>
          <p:nvPr/>
        </p:nvPicPr>
        <p:blipFill rotWithShape="1">
          <a:blip r:embed="rId2">
            <a:extLst>
              <a:ext uri="{BEBA8EAE-BF5A-486C-A8C5-ECC9F3942E4B}">
                <a14:imgProps xmlns:a14="http://schemas.microsoft.com/office/drawing/2010/main">
                  <a14:imgLayer r:embed="rId3">
                    <a14:imgEffect>
                      <a14:brightnessContrast bright="19000"/>
                    </a14:imgEffect>
                  </a14:imgLayer>
                </a14:imgProps>
              </a:ext>
              <a:ext uri="{28A0092B-C50C-407E-A947-70E740481C1C}">
                <a14:useLocalDpi xmlns:a14="http://schemas.microsoft.com/office/drawing/2010/main" val="0"/>
              </a:ext>
            </a:extLst>
          </a:blip>
          <a:srcRect l="4980" r="4780" b="1"/>
          <a:stretch/>
        </p:blipFill>
        <p:spPr>
          <a:xfrm>
            <a:off x="20" y="10"/>
            <a:ext cx="4635571" cy="6857990"/>
          </a:xfrm>
          <a:prstGeom prst="rect">
            <a:avLst/>
          </a:prstGeom>
          <a:effectLst/>
        </p:spPr>
      </p:pic>
    </p:spTree>
    <p:extLst>
      <p:ext uri="{BB962C8B-B14F-4D97-AF65-F5344CB8AC3E}">
        <p14:creationId xmlns:p14="http://schemas.microsoft.com/office/powerpoint/2010/main" val="1600956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26537-A168-40D0-9C32-2363FE75E4E0}"/>
              </a:ext>
            </a:extLst>
          </p:cNvPr>
          <p:cNvSpPr>
            <a:spLocks noGrp="1"/>
          </p:cNvSpPr>
          <p:nvPr>
            <p:ph type="title"/>
          </p:nvPr>
        </p:nvSpPr>
        <p:spPr>
          <a:xfrm>
            <a:off x="838200" y="365125"/>
            <a:ext cx="10515600" cy="1325563"/>
          </a:xfrm>
        </p:spPr>
        <p:txBody>
          <a:bodyPr>
            <a:normAutofit/>
          </a:bodyPr>
          <a:lstStyle/>
          <a:p>
            <a:r>
              <a:rPr lang="en-IE" sz="3600" dirty="0">
                <a:latin typeface="Verdana" panose="020B0604030504040204" pitchFamily="34" charset="0"/>
                <a:ea typeface="Verdana" panose="020B0604030504040204" pitchFamily="34" charset="0"/>
              </a:rPr>
              <a:t>If you feel stressed, tell the Garda what he or she can do to help you.</a:t>
            </a:r>
          </a:p>
        </p:txBody>
      </p:sp>
      <p:pic>
        <p:nvPicPr>
          <p:cNvPr id="6" name="Picture 5" descr="A person posing for the camera&#10;&#10;Description automatically generated">
            <a:extLst>
              <a:ext uri="{FF2B5EF4-FFF2-40B4-BE49-F238E27FC236}">
                <a16:creationId xmlns:a16="http://schemas.microsoft.com/office/drawing/2014/main" id="{9B5E5085-C8DA-481B-B76E-155F6A9E25F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1451084" y="1874520"/>
            <a:ext cx="8973075" cy="4420364"/>
          </a:xfrm>
          <a:prstGeom prst="rect">
            <a:avLst/>
          </a:prstGeom>
        </p:spPr>
      </p:pic>
    </p:spTree>
    <p:extLst>
      <p:ext uri="{BB962C8B-B14F-4D97-AF65-F5344CB8AC3E}">
        <p14:creationId xmlns:p14="http://schemas.microsoft.com/office/powerpoint/2010/main" val="3414445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5FAEA-E171-4BEC-A046-D8415CBA3B03}"/>
              </a:ext>
            </a:extLst>
          </p:cNvPr>
          <p:cNvSpPr>
            <a:spLocks noGrp="1"/>
          </p:cNvSpPr>
          <p:nvPr>
            <p:ph type="title"/>
          </p:nvPr>
        </p:nvSpPr>
        <p:spPr>
          <a:xfrm>
            <a:off x="1249680" y="235425"/>
            <a:ext cx="9235440" cy="1325563"/>
          </a:xfrm>
        </p:spPr>
        <p:txBody>
          <a:bodyPr vert="horz" lIns="91440" tIns="45720" rIns="91440" bIns="45720" rtlCol="0" anchor="ctr">
            <a:normAutofit/>
          </a:bodyPr>
          <a:lstStyle/>
          <a:p>
            <a:r>
              <a:rPr lang="en-US" sz="3200" kern="1200" dirty="0">
                <a:solidFill>
                  <a:schemeClr val="tx1"/>
                </a:solidFill>
                <a:latin typeface="Verdana" panose="020B0604030504040204" pitchFamily="34" charset="0"/>
                <a:ea typeface="Verdana" panose="020B0604030504040204" pitchFamily="34" charset="0"/>
              </a:rPr>
              <a:t>Fill out this card. You can show it to the </a:t>
            </a:r>
            <a:r>
              <a:rPr lang="en-US" sz="3200" kern="1200" dirty="0" smtClean="0">
                <a:solidFill>
                  <a:schemeClr val="tx1"/>
                </a:solidFill>
                <a:latin typeface="Verdana" panose="020B0604030504040204" pitchFamily="34" charset="0"/>
                <a:ea typeface="Verdana" panose="020B0604030504040204" pitchFamily="34" charset="0"/>
              </a:rPr>
              <a:t>Garda.</a:t>
            </a:r>
            <a:endParaRPr lang="en-US" sz="3200" kern="1200" dirty="0">
              <a:solidFill>
                <a:schemeClr val="tx1"/>
              </a:solidFill>
              <a:latin typeface="Verdana" panose="020B0604030504040204" pitchFamily="34" charset="0"/>
              <a:ea typeface="Verdana" panose="020B0604030504040204" pitchFamily="34" charset="0"/>
            </a:endParaRPr>
          </a:p>
        </p:txBody>
      </p:sp>
      <p:graphicFrame>
        <p:nvGraphicFramePr>
          <p:cNvPr id="4" name="Content Placeholder 3">
            <a:extLst>
              <a:ext uri="{FF2B5EF4-FFF2-40B4-BE49-F238E27FC236}">
                <a16:creationId xmlns:a16="http://schemas.microsoft.com/office/drawing/2014/main" id="{B3C6930B-1739-4339-A4D5-EE898723CCDF}"/>
              </a:ext>
            </a:extLst>
          </p:cNvPr>
          <p:cNvGraphicFramePr>
            <a:graphicFrameLocks noGrp="1"/>
          </p:cNvGraphicFramePr>
          <p:nvPr>
            <p:ph idx="1"/>
            <p:extLst>
              <p:ext uri="{D42A27DB-BD31-4B8C-83A1-F6EECF244321}">
                <p14:modId xmlns:p14="http://schemas.microsoft.com/office/powerpoint/2010/main" val="967083311"/>
              </p:ext>
            </p:extLst>
          </p:nvPr>
        </p:nvGraphicFramePr>
        <p:xfrm>
          <a:off x="1249680" y="2308860"/>
          <a:ext cx="9921240" cy="4060579"/>
        </p:xfrm>
        <a:graphic>
          <a:graphicData uri="http://schemas.openxmlformats.org/drawingml/2006/table">
            <a:tbl>
              <a:tblPr firstRow="1" firstCol="1" bandRow="1">
                <a:tableStyleId>{ED083AE6-46FA-4A59-8FB0-9F97EB10719F}</a:tableStyleId>
              </a:tblPr>
              <a:tblGrid>
                <a:gridCol w="5319472">
                  <a:extLst>
                    <a:ext uri="{9D8B030D-6E8A-4147-A177-3AD203B41FA5}">
                      <a16:colId xmlns:a16="http://schemas.microsoft.com/office/drawing/2014/main" val="565057696"/>
                    </a:ext>
                  </a:extLst>
                </a:gridCol>
                <a:gridCol w="4601768">
                  <a:extLst>
                    <a:ext uri="{9D8B030D-6E8A-4147-A177-3AD203B41FA5}">
                      <a16:colId xmlns:a16="http://schemas.microsoft.com/office/drawing/2014/main" val="3997536924"/>
                    </a:ext>
                  </a:extLst>
                </a:gridCol>
              </a:tblGrid>
              <a:tr h="500297">
                <a:tc>
                  <a:txBody>
                    <a:bodyPr/>
                    <a:lstStyle/>
                    <a:p>
                      <a:pPr>
                        <a:lnSpc>
                          <a:spcPct val="150000"/>
                        </a:lnSpc>
                        <a:spcAft>
                          <a:spcPts val="0"/>
                        </a:spcAft>
                      </a:pPr>
                      <a:r>
                        <a:rPr lang="en-IE" sz="2000" b="0" cap="all" dirty="0">
                          <a:effectLst/>
                        </a:rPr>
                        <a:t>My Name is</a:t>
                      </a:r>
                      <a:endParaRPr lang="en-IE" sz="2000" b="0" dirty="0">
                        <a:effectLst/>
                        <a:latin typeface="Comic Sans MS" panose="030F0702030302020204" pitchFamily="66" charset="0"/>
                        <a:ea typeface="Yu Mincho" panose="02020400000000000000" pitchFamily="18" charset="-128"/>
                        <a:cs typeface="Times New Roman" panose="02020603050405020304" pitchFamily="18" charset="0"/>
                      </a:endParaRPr>
                    </a:p>
                  </a:txBody>
                  <a:tcPr marL="118088" marR="118088" marT="0" marB="0"/>
                </a:tc>
                <a:tc rowSpan="3">
                  <a:txBody>
                    <a:bodyPr/>
                    <a:lstStyle/>
                    <a:p>
                      <a:pPr>
                        <a:lnSpc>
                          <a:spcPct val="107000"/>
                        </a:lnSpc>
                        <a:spcAft>
                          <a:spcPts val="0"/>
                        </a:spcAft>
                      </a:pPr>
                      <a:r>
                        <a:rPr lang="en-IE" sz="2000" b="0" dirty="0">
                          <a:effectLst/>
                        </a:rPr>
                        <a:t>THIS IS WHAT MY BEHAVIOUR LOOKS LIKE WHEN I AM STRESSED</a:t>
                      </a:r>
                      <a:endParaRPr lang="en-IE" sz="2000" b="0" dirty="0">
                        <a:effectLst/>
                        <a:latin typeface="Comic Sans MS" panose="030F0702030302020204" pitchFamily="66" charset="0"/>
                        <a:ea typeface="Yu Mincho" panose="02020400000000000000" pitchFamily="18" charset="-128"/>
                        <a:cs typeface="Times New Roman" panose="02020603050405020304" pitchFamily="18" charset="0"/>
                      </a:endParaRPr>
                    </a:p>
                  </a:txBody>
                  <a:tcPr marL="118088" marR="118088" marT="0" marB="0"/>
                </a:tc>
                <a:extLst>
                  <a:ext uri="{0D108BD9-81ED-4DB2-BD59-A6C34878D82A}">
                    <a16:rowId xmlns:a16="http://schemas.microsoft.com/office/drawing/2014/main" val="4165833435"/>
                  </a:ext>
                </a:extLst>
              </a:tr>
              <a:tr h="500297">
                <a:tc>
                  <a:txBody>
                    <a:bodyPr/>
                    <a:lstStyle/>
                    <a:p>
                      <a:pPr>
                        <a:lnSpc>
                          <a:spcPct val="150000"/>
                        </a:lnSpc>
                        <a:spcAft>
                          <a:spcPts val="0"/>
                        </a:spcAft>
                      </a:pPr>
                      <a:r>
                        <a:rPr lang="en-IE" sz="2000" b="0" cap="all" dirty="0">
                          <a:effectLst/>
                        </a:rPr>
                        <a:t>I LIVE at</a:t>
                      </a:r>
                      <a:endParaRPr lang="en-IE" sz="2000" b="0" dirty="0">
                        <a:effectLst/>
                        <a:latin typeface="Comic Sans MS" panose="030F0702030302020204" pitchFamily="66" charset="0"/>
                        <a:ea typeface="Yu Mincho" panose="02020400000000000000" pitchFamily="18" charset="-128"/>
                        <a:cs typeface="Times New Roman" panose="02020603050405020304" pitchFamily="18" charset="0"/>
                      </a:endParaRPr>
                    </a:p>
                  </a:txBody>
                  <a:tcPr marL="118088" marR="118088" marT="0" marB="0"/>
                </a:tc>
                <a:tc vMerge="1">
                  <a:txBody>
                    <a:bodyPr/>
                    <a:lstStyle/>
                    <a:p>
                      <a:endParaRPr lang="en-IE"/>
                    </a:p>
                  </a:txBody>
                  <a:tcPr/>
                </a:tc>
                <a:extLst>
                  <a:ext uri="{0D108BD9-81ED-4DB2-BD59-A6C34878D82A}">
                    <a16:rowId xmlns:a16="http://schemas.microsoft.com/office/drawing/2014/main" val="703413475"/>
                  </a:ext>
                </a:extLst>
              </a:tr>
              <a:tr h="1465150">
                <a:tc>
                  <a:txBody>
                    <a:bodyPr/>
                    <a:lstStyle/>
                    <a:p>
                      <a:pPr>
                        <a:lnSpc>
                          <a:spcPct val="107000"/>
                        </a:lnSpc>
                        <a:spcAft>
                          <a:spcPts val="0"/>
                        </a:spcAft>
                      </a:pPr>
                      <a:r>
                        <a:rPr lang="en-IE" sz="2000" b="0" cap="all" dirty="0">
                          <a:effectLst/>
                        </a:rPr>
                        <a:t>Emergency contact person (name and contact details)</a:t>
                      </a:r>
                      <a:endParaRPr lang="en-IE" sz="2000" b="0" dirty="0">
                        <a:effectLst/>
                      </a:endParaRPr>
                    </a:p>
                    <a:p>
                      <a:pPr>
                        <a:lnSpc>
                          <a:spcPct val="150000"/>
                        </a:lnSpc>
                        <a:spcAft>
                          <a:spcPts val="0"/>
                        </a:spcAft>
                      </a:pPr>
                      <a:r>
                        <a:rPr lang="en-IE" sz="2000" b="0" cap="all" dirty="0">
                          <a:effectLst/>
                        </a:rPr>
                        <a:t> </a:t>
                      </a:r>
                      <a:endParaRPr lang="en-IE" sz="2000" b="0" dirty="0">
                        <a:effectLst/>
                      </a:endParaRPr>
                    </a:p>
                    <a:p>
                      <a:pPr>
                        <a:lnSpc>
                          <a:spcPct val="150000"/>
                        </a:lnSpc>
                        <a:spcAft>
                          <a:spcPts val="0"/>
                        </a:spcAft>
                      </a:pPr>
                      <a:r>
                        <a:rPr lang="en-IE" sz="2000" b="0" dirty="0">
                          <a:effectLst/>
                        </a:rPr>
                        <a:t> </a:t>
                      </a:r>
                      <a:endParaRPr lang="en-IE" sz="2000" b="0" dirty="0">
                        <a:effectLst/>
                        <a:latin typeface="Comic Sans MS" panose="030F0702030302020204" pitchFamily="66" charset="0"/>
                        <a:ea typeface="Yu Mincho" panose="02020400000000000000" pitchFamily="18" charset="-128"/>
                        <a:cs typeface="Times New Roman" panose="02020603050405020304" pitchFamily="18" charset="0"/>
                      </a:endParaRPr>
                    </a:p>
                  </a:txBody>
                  <a:tcPr marL="118088" marR="118088" marT="0" marB="0"/>
                </a:tc>
                <a:tc vMerge="1">
                  <a:txBody>
                    <a:bodyPr/>
                    <a:lstStyle/>
                    <a:p>
                      <a:endParaRPr lang="en-IE"/>
                    </a:p>
                  </a:txBody>
                  <a:tcPr/>
                </a:tc>
                <a:extLst>
                  <a:ext uri="{0D108BD9-81ED-4DB2-BD59-A6C34878D82A}">
                    <a16:rowId xmlns:a16="http://schemas.microsoft.com/office/drawing/2014/main" val="4015742462"/>
                  </a:ext>
                </a:extLst>
              </a:tr>
              <a:tr h="500297">
                <a:tc>
                  <a:txBody>
                    <a:bodyPr/>
                    <a:lstStyle/>
                    <a:p>
                      <a:pPr>
                        <a:lnSpc>
                          <a:spcPct val="150000"/>
                        </a:lnSpc>
                        <a:spcAft>
                          <a:spcPts val="0"/>
                        </a:spcAft>
                      </a:pPr>
                      <a:r>
                        <a:rPr lang="en-IE" sz="2000" b="0" cap="all">
                          <a:effectLst/>
                        </a:rPr>
                        <a:t>my Diagnosis is</a:t>
                      </a:r>
                      <a:endParaRPr lang="en-IE" sz="2000" b="0">
                        <a:effectLst/>
                        <a:latin typeface="Comic Sans MS" panose="030F0702030302020204" pitchFamily="66" charset="0"/>
                        <a:ea typeface="Yu Mincho" panose="02020400000000000000" pitchFamily="18" charset="-128"/>
                        <a:cs typeface="Times New Roman" panose="02020603050405020304" pitchFamily="18" charset="0"/>
                      </a:endParaRPr>
                    </a:p>
                  </a:txBody>
                  <a:tcPr marL="118088" marR="118088" marT="0" marB="0"/>
                </a:tc>
                <a:tc rowSpan="2">
                  <a:txBody>
                    <a:bodyPr/>
                    <a:lstStyle/>
                    <a:p>
                      <a:pPr>
                        <a:lnSpc>
                          <a:spcPct val="107000"/>
                        </a:lnSpc>
                        <a:spcAft>
                          <a:spcPts val="0"/>
                        </a:spcAft>
                      </a:pPr>
                      <a:r>
                        <a:rPr lang="en-IE" sz="2000" b="0">
                          <a:effectLst/>
                        </a:rPr>
                        <a:t>THIS CAN HELP TO CALM ME DOWN</a:t>
                      </a:r>
                      <a:endParaRPr lang="en-IE" sz="2000" b="0">
                        <a:effectLst/>
                        <a:latin typeface="Comic Sans MS" panose="030F0702030302020204" pitchFamily="66" charset="0"/>
                        <a:ea typeface="Yu Mincho" panose="02020400000000000000" pitchFamily="18" charset="-128"/>
                        <a:cs typeface="Times New Roman" panose="02020603050405020304" pitchFamily="18" charset="0"/>
                      </a:endParaRPr>
                    </a:p>
                  </a:txBody>
                  <a:tcPr marL="118088" marR="118088" marT="0" marB="0"/>
                </a:tc>
                <a:extLst>
                  <a:ext uri="{0D108BD9-81ED-4DB2-BD59-A6C34878D82A}">
                    <a16:rowId xmlns:a16="http://schemas.microsoft.com/office/drawing/2014/main" val="1056654834"/>
                  </a:ext>
                </a:extLst>
              </a:tr>
              <a:tr h="993016">
                <a:tc>
                  <a:txBody>
                    <a:bodyPr/>
                    <a:lstStyle/>
                    <a:p>
                      <a:pPr>
                        <a:lnSpc>
                          <a:spcPct val="150000"/>
                        </a:lnSpc>
                        <a:spcAft>
                          <a:spcPts val="0"/>
                        </a:spcAft>
                      </a:pPr>
                      <a:r>
                        <a:rPr lang="en-IE" sz="2000" b="0" cap="all" dirty="0">
                          <a:effectLst/>
                        </a:rPr>
                        <a:t>how </a:t>
                      </a:r>
                      <a:r>
                        <a:rPr lang="en-IE" sz="2000" b="0" cap="all" dirty="0" err="1">
                          <a:effectLst/>
                        </a:rPr>
                        <a:t>i</a:t>
                      </a:r>
                      <a:r>
                        <a:rPr lang="en-IE" sz="2000" b="0" cap="all" dirty="0">
                          <a:effectLst/>
                        </a:rPr>
                        <a:t> communicate</a:t>
                      </a:r>
                      <a:endParaRPr lang="en-IE" sz="2000" b="0" dirty="0">
                        <a:effectLst/>
                      </a:endParaRPr>
                    </a:p>
                    <a:p>
                      <a:pPr>
                        <a:lnSpc>
                          <a:spcPct val="150000"/>
                        </a:lnSpc>
                        <a:spcAft>
                          <a:spcPts val="0"/>
                        </a:spcAft>
                      </a:pPr>
                      <a:r>
                        <a:rPr lang="en-IE" sz="2000" b="0" dirty="0">
                          <a:effectLst/>
                        </a:rPr>
                        <a:t> </a:t>
                      </a:r>
                      <a:endParaRPr lang="en-IE" sz="2000" b="0" dirty="0">
                        <a:effectLst/>
                        <a:latin typeface="Comic Sans MS" panose="030F0702030302020204" pitchFamily="66" charset="0"/>
                        <a:ea typeface="Yu Mincho" panose="02020400000000000000" pitchFamily="18" charset="-128"/>
                        <a:cs typeface="Times New Roman" panose="02020603050405020304" pitchFamily="18" charset="0"/>
                      </a:endParaRPr>
                    </a:p>
                  </a:txBody>
                  <a:tcPr marL="118088" marR="118088" marT="0" marB="0"/>
                </a:tc>
                <a:tc vMerge="1">
                  <a:txBody>
                    <a:bodyPr/>
                    <a:lstStyle/>
                    <a:p>
                      <a:endParaRPr lang="en-IE"/>
                    </a:p>
                  </a:txBody>
                  <a:tcPr/>
                </a:tc>
                <a:extLst>
                  <a:ext uri="{0D108BD9-81ED-4DB2-BD59-A6C34878D82A}">
                    <a16:rowId xmlns:a16="http://schemas.microsoft.com/office/drawing/2014/main" val="1332880706"/>
                  </a:ext>
                </a:extLst>
              </a:tr>
            </a:tbl>
          </a:graphicData>
        </a:graphic>
      </p:graphicFrame>
      <p:pic>
        <p:nvPicPr>
          <p:cNvPr id="5" name="Content Placeholder 3">
            <a:extLst>
              <a:ext uri="{FF2B5EF4-FFF2-40B4-BE49-F238E27FC236}">
                <a16:creationId xmlns:a16="http://schemas.microsoft.com/office/drawing/2014/main" id="{F503BE9A-8C4D-4CC9-A959-64E14216BAC3}"/>
              </a:ext>
            </a:extLst>
          </p:cNvPr>
          <p:cNvPicPr>
            <a:picLocks/>
          </p:cNvPicPr>
          <p:nvPr/>
        </p:nvPicPr>
        <p:blipFill rotWithShape="1">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t="1396" r="2" b="2"/>
          <a:stretch/>
        </p:blipFill>
        <p:spPr>
          <a:xfrm>
            <a:off x="9774774" y="409733"/>
            <a:ext cx="1396146" cy="1151255"/>
          </a:xfrm>
          <a:prstGeom prst="rect">
            <a:avLst/>
          </a:prstGeom>
        </p:spPr>
      </p:pic>
    </p:spTree>
    <p:extLst>
      <p:ext uri="{BB962C8B-B14F-4D97-AF65-F5344CB8AC3E}">
        <p14:creationId xmlns:p14="http://schemas.microsoft.com/office/powerpoint/2010/main" val="3231454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13CAA-B604-49C2-8D6B-C3639E94255A}"/>
              </a:ext>
            </a:extLst>
          </p:cNvPr>
          <p:cNvSpPr>
            <a:spLocks noGrp="1"/>
          </p:cNvSpPr>
          <p:nvPr>
            <p:ph type="title"/>
          </p:nvPr>
        </p:nvSpPr>
        <p:spPr>
          <a:xfrm>
            <a:off x="594360" y="350520"/>
            <a:ext cx="6880860" cy="5943600"/>
          </a:xfrm>
        </p:spPr>
        <p:txBody>
          <a:bodyPr>
            <a:normAutofit/>
          </a:bodyPr>
          <a:lstStyle/>
          <a:p>
            <a:pPr>
              <a:lnSpc>
                <a:spcPct val="150000"/>
              </a:lnSpc>
            </a:pPr>
            <a:r>
              <a:rPr lang="en-IE" sz="2800" dirty="0">
                <a:latin typeface="Verdana" panose="020B0604030504040204" pitchFamily="34" charset="0"/>
                <a:ea typeface="Verdana" panose="020B0604030504040204" pitchFamily="34" charset="0"/>
              </a:rPr>
              <a:t>You can show the Garda a letter from </a:t>
            </a:r>
            <a:r>
              <a:rPr lang="en-IE" sz="2800" dirty="0" err="1">
                <a:latin typeface="Verdana" panose="020B0604030504040204" pitchFamily="34" charset="0"/>
                <a:ea typeface="Verdana" panose="020B0604030504040204" pitchFamily="34" charset="0"/>
              </a:rPr>
              <a:t>AsIAM</a:t>
            </a:r>
            <a:r>
              <a:rPr lang="en-IE" sz="2800" dirty="0">
                <a:latin typeface="Verdana" panose="020B0604030504040204" pitchFamily="34" charset="0"/>
                <a:ea typeface="Verdana" panose="020B0604030504040204" pitchFamily="34" charset="0"/>
              </a:rPr>
              <a:t> or your local healthcare provider.</a:t>
            </a:r>
            <a:br>
              <a:rPr lang="en-IE" sz="2800" dirty="0">
                <a:latin typeface="Verdana" panose="020B0604030504040204" pitchFamily="34" charset="0"/>
                <a:ea typeface="Verdana" panose="020B0604030504040204" pitchFamily="34" charset="0"/>
              </a:rPr>
            </a:br>
            <a:r>
              <a:rPr lang="en-IE" sz="2800" dirty="0">
                <a:latin typeface="Verdana" panose="020B0604030504040204" pitchFamily="34" charset="0"/>
                <a:ea typeface="Verdana" panose="020B0604030504040204" pitchFamily="34" charset="0"/>
              </a:rPr>
              <a:t/>
            </a:r>
            <a:br>
              <a:rPr lang="en-IE" sz="2800" dirty="0">
                <a:latin typeface="Verdana" panose="020B0604030504040204" pitchFamily="34" charset="0"/>
                <a:ea typeface="Verdana" panose="020B0604030504040204" pitchFamily="34" charset="0"/>
              </a:rPr>
            </a:br>
            <a:r>
              <a:rPr lang="en-IE" sz="2800" dirty="0">
                <a:latin typeface="Verdana" panose="020B0604030504040204" pitchFamily="34" charset="0"/>
                <a:ea typeface="Verdana" panose="020B0604030504040204" pitchFamily="34" charset="0"/>
              </a:rPr>
              <a:t>This letter will help the Garda understand your needs.</a:t>
            </a:r>
            <a:br>
              <a:rPr lang="en-IE" sz="2800" dirty="0">
                <a:latin typeface="Verdana" panose="020B0604030504040204" pitchFamily="34" charset="0"/>
                <a:ea typeface="Verdana" panose="020B0604030504040204" pitchFamily="34" charset="0"/>
              </a:rPr>
            </a:br>
            <a:r>
              <a:rPr lang="en-IE" sz="2800" dirty="0">
                <a:latin typeface="Verdana" panose="020B0604030504040204" pitchFamily="34" charset="0"/>
                <a:ea typeface="Verdana" panose="020B0604030504040204" pitchFamily="34" charset="0"/>
              </a:rPr>
              <a:t/>
            </a:r>
            <a:br>
              <a:rPr lang="en-IE" sz="2800" dirty="0">
                <a:latin typeface="Verdana" panose="020B0604030504040204" pitchFamily="34" charset="0"/>
                <a:ea typeface="Verdana" panose="020B0604030504040204" pitchFamily="34" charset="0"/>
              </a:rPr>
            </a:br>
            <a:r>
              <a:rPr lang="en-IE" sz="2800" dirty="0">
                <a:latin typeface="Verdana" panose="020B0604030504040204" pitchFamily="34" charset="0"/>
                <a:ea typeface="Verdana" panose="020B0604030504040204" pitchFamily="34" charset="0"/>
              </a:rPr>
              <a:t>It is available to print </a:t>
            </a:r>
            <a:r>
              <a:rPr lang="en-IE" sz="2800" dirty="0">
                <a:latin typeface="Verdana" panose="020B0604030504040204" pitchFamily="34" charset="0"/>
                <a:ea typeface="Verdana" panose="020B0604030504040204" pitchFamily="34" charset="0"/>
                <a:hlinkClick r:id="rId2"/>
              </a:rPr>
              <a:t>here</a:t>
            </a:r>
            <a:r>
              <a:rPr lang="en-IE" sz="2800" dirty="0">
                <a:latin typeface="Verdana" panose="020B0604030504040204" pitchFamily="34" charset="0"/>
                <a:ea typeface="Verdana" panose="020B0604030504040204" pitchFamily="34" charset="0"/>
              </a:rPr>
              <a:t>. </a:t>
            </a:r>
          </a:p>
        </p:txBody>
      </p:sp>
      <p:pic>
        <p:nvPicPr>
          <p:cNvPr id="4" name="Content Placeholder 3" descr="Image result for as i am autism">
            <a:extLst>
              <a:ext uri="{FF2B5EF4-FFF2-40B4-BE49-F238E27FC236}">
                <a16:creationId xmlns:a16="http://schemas.microsoft.com/office/drawing/2014/main" id="{F82F32C9-507C-4795-953C-5190D8C8C9F8}"/>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722767" y="139962"/>
            <a:ext cx="4248253" cy="2961378"/>
          </a:xfrm>
          <a:prstGeom prst="rect">
            <a:avLst/>
          </a:prstGeom>
          <a:noFill/>
          <a:ln>
            <a:noFill/>
          </a:ln>
        </p:spPr>
      </p:pic>
      <p:pic>
        <p:nvPicPr>
          <p:cNvPr id="9" name="Picture 8" descr="A person wearing a hat&#10;&#10;Description automatically generated">
            <a:extLst>
              <a:ext uri="{FF2B5EF4-FFF2-40B4-BE49-F238E27FC236}">
                <a16:creationId xmlns:a16="http://schemas.microsoft.com/office/drawing/2014/main" id="{78FB84E0-789F-4CA8-B12B-9E75E89B99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22766" y="3508002"/>
            <a:ext cx="4248254" cy="2961378"/>
          </a:xfrm>
          <a:prstGeom prst="rect">
            <a:avLst/>
          </a:prstGeom>
        </p:spPr>
      </p:pic>
    </p:spTree>
    <p:extLst>
      <p:ext uri="{BB962C8B-B14F-4D97-AF65-F5344CB8AC3E}">
        <p14:creationId xmlns:p14="http://schemas.microsoft.com/office/powerpoint/2010/main" val="2586376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FFE4B-F240-419C-86AA-AEE4F33162C6}"/>
              </a:ext>
            </a:extLst>
          </p:cNvPr>
          <p:cNvSpPr>
            <a:spLocks noGrp="1"/>
          </p:cNvSpPr>
          <p:nvPr>
            <p:ph type="title"/>
          </p:nvPr>
        </p:nvSpPr>
        <p:spPr>
          <a:xfrm>
            <a:off x="480060" y="395605"/>
            <a:ext cx="11597640" cy="1325563"/>
          </a:xfrm>
        </p:spPr>
        <p:txBody>
          <a:bodyPr>
            <a:noAutofit/>
          </a:bodyPr>
          <a:lstStyle/>
          <a:p>
            <a:r>
              <a:rPr lang="en-IE" sz="3200" dirty="0">
                <a:latin typeface="Verdana" panose="020B0604030504040204" pitchFamily="34" charset="0"/>
                <a:ea typeface="Verdana" panose="020B0604030504040204" pitchFamily="34" charset="0"/>
              </a:rPr>
              <a:t>Remember, the Gardaí are making sure that everyone is following these rules to keep us safe and healthy. </a:t>
            </a:r>
          </a:p>
        </p:txBody>
      </p:sp>
      <p:pic>
        <p:nvPicPr>
          <p:cNvPr id="4" name="Content Placeholder 3" descr="A group of people posing for the camera&#10;&#10;Description automatically generated">
            <a:extLst>
              <a:ext uri="{FF2B5EF4-FFF2-40B4-BE49-F238E27FC236}">
                <a16:creationId xmlns:a16="http://schemas.microsoft.com/office/drawing/2014/main" id="{3F00B46B-2C92-458A-A21F-6E381C2A6CE1}"/>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689582" y="2046605"/>
            <a:ext cx="8812836" cy="4351338"/>
          </a:xfrm>
          <a:prstGeom prst="rect">
            <a:avLst/>
          </a:prstGeom>
        </p:spPr>
      </p:pic>
    </p:spTree>
    <p:extLst>
      <p:ext uri="{BB962C8B-B14F-4D97-AF65-F5344CB8AC3E}">
        <p14:creationId xmlns:p14="http://schemas.microsoft.com/office/powerpoint/2010/main" val="157974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38F1EF-3214-473F-BAB1-8781634B4F99}"/>
              </a:ext>
            </a:extLst>
          </p:cNvPr>
          <p:cNvSpPr>
            <a:spLocks noGrp="1"/>
          </p:cNvSpPr>
          <p:nvPr>
            <p:ph idx="1"/>
          </p:nvPr>
        </p:nvSpPr>
        <p:spPr>
          <a:xfrm>
            <a:off x="838200" y="576775"/>
            <a:ext cx="10515600" cy="6063176"/>
          </a:xfrm>
        </p:spPr>
        <p:txBody>
          <a:bodyPr>
            <a:normAutofit fontScale="77500" lnSpcReduction="20000"/>
          </a:bodyPr>
          <a:lstStyle/>
          <a:p>
            <a:pPr marL="0" indent="0">
              <a:buNone/>
            </a:pPr>
            <a:r>
              <a:rPr lang="en-GB" sz="3100" b="1" dirty="0"/>
              <a:t>How to use a social story™</a:t>
            </a:r>
          </a:p>
          <a:p>
            <a:pPr marL="0" indent="0">
              <a:buNone/>
            </a:pPr>
            <a:endParaRPr lang="en-GB" b="1" dirty="0"/>
          </a:p>
          <a:p>
            <a:pPr marL="0" indent="0">
              <a:buNone/>
            </a:pPr>
            <a:r>
              <a:rPr lang="en-GB" dirty="0"/>
              <a:t>Social stories™ are short, simple stories that help people to understand what is going on (</a:t>
            </a:r>
            <a:r>
              <a:rPr lang="en-GB" dirty="0" err="1"/>
              <a:t>Gray</a:t>
            </a:r>
            <a:r>
              <a:rPr lang="en-GB" dirty="0"/>
              <a:t> 2010). </a:t>
            </a:r>
          </a:p>
          <a:p>
            <a:pPr marL="0" indent="0">
              <a:buNone/>
            </a:pPr>
            <a:r>
              <a:rPr lang="en-GB" dirty="0"/>
              <a:t>During this pandemic, there has been a lot of change. Social stories are very helpful to understand some of these changes.</a:t>
            </a:r>
          </a:p>
          <a:p>
            <a:pPr marL="0" indent="0">
              <a:buNone/>
            </a:pPr>
            <a:endParaRPr lang="en-GB" dirty="0"/>
          </a:p>
          <a:p>
            <a:pPr marL="0" indent="0">
              <a:buNone/>
            </a:pPr>
            <a:r>
              <a:rPr lang="en-GB" dirty="0"/>
              <a:t>Follow these steps when using this social story: </a:t>
            </a:r>
          </a:p>
          <a:p>
            <a:pPr marL="514350" indent="-514350">
              <a:buFont typeface="+mj-lt"/>
              <a:buAutoNum type="arabicPeriod"/>
            </a:pPr>
            <a:r>
              <a:rPr lang="en-GB" dirty="0"/>
              <a:t>Read this story before you leave your house to go outside.</a:t>
            </a:r>
          </a:p>
          <a:p>
            <a:pPr marL="514350" indent="-514350">
              <a:buFont typeface="+mj-lt"/>
              <a:buAutoNum type="arabicPeriod"/>
            </a:pPr>
            <a:r>
              <a:rPr lang="en-GB" dirty="0"/>
              <a:t>When possible read this story in a quiet and calm environment.</a:t>
            </a:r>
          </a:p>
          <a:p>
            <a:pPr marL="514350" indent="-514350">
              <a:buFont typeface="+mj-lt"/>
              <a:buAutoNum type="arabicPeriod"/>
            </a:pPr>
            <a:r>
              <a:rPr lang="en-GB" dirty="0"/>
              <a:t>Review the story as often as required - some social stories will be reviewed once a day, others just before the situation for which they were written.</a:t>
            </a:r>
          </a:p>
          <a:p>
            <a:pPr marL="514350" indent="-514350">
              <a:buFont typeface="+mj-lt"/>
              <a:buAutoNum type="arabicPeriod"/>
            </a:pPr>
            <a:r>
              <a:rPr lang="en-GB" dirty="0"/>
              <a:t>As you get used to the new situation and the story no longer seems necessary, you can phase out the story. For example, you can read it only when you are having difficulty talking to a Garda when you go outside </a:t>
            </a:r>
          </a:p>
          <a:p>
            <a:pPr marL="0" indent="0">
              <a:buNone/>
            </a:pPr>
            <a:r>
              <a:rPr lang="en-GB" dirty="0"/>
              <a:t>We hope that you enjoy using this social story.</a:t>
            </a:r>
          </a:p>
          <a:p>
            <a:pPr marL="0" indent="0">
              <a:buNone/>
            </a:pPr>
            <a:endParaRPr lang="en-GB" dirty="0"/>
          </a:p>
          <a:p>
            <a:pPr marL="0" indent="0">
              <a:buNone/>
            </a:pPr>
            <a:r>
              <a:rPr lang="en-GB" sz="2100" dirty="0"/>
              <a:t>Reference: </a:t>
            </a:r>
            <a:r>
              <a:rPr lang="en-GB" sz="2100" dirty="0" err="1"/>
              <a:t>Gray</a:t>
            </a:r>
            <a:r>
              <a:rPr lang="en-GB" sz="2100" dirty="0"/>
              <a:t>, C. (2010) The New Social Story™ Book, Future Horizons: Texas</a:t>
            </a:r>
          </a:p>
          <a:p>
            <a:endParaRPr lang="en-IE" dirty="0"/>
          </a:p>
        </p:txBody>
      </p:sp>
      <p:pic>
        <p:nvPicPr>
          <p:cNvPr id="2" name="Picture 1">
            <a:extLst>
              <a:ext uri="{FF2B5EF4-FFF2-40B4-BE49-F238E27FC236}">
                <a16:creationId xmlns:a16="http://schemas.microsoft.com/office/drawing/2014/main" id="{BE163A78-C5EF-4C7A-9BD3-D102AE2F6CA7}"/>
              </a:ext>
            </a:extLst>
          </p:cNvPr>
          <p:cNvPicPr>
            <a:picLocks noChangeAspect="1"/>
          </p:cNvPicPr>
          <p:nvPr/>
        </p:nvPicPr>
        <p:blipFill>
          <a:blip r:embed="rId2"/>
          <a:stretch>
            <a:fillRect/>
          </a:stretch>
        </p:blipFill>
        <p:spPr>
          <a:xfrm>
            <a:off x="9595091" y="5446644"/>
            <a:ext cx="2103265" cy="96431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7857" y="138602"/>
            <a:ext cx="1930499" cy="876345"/>
          </a:xfrm>
          <a:prstGeom prst="rect">
            <a:avLst/>
          </a:prstGeom>
        </p:spPr>
      </p:pic>
    </p:spTree>
    <p:extLst>
      <p:ext uri="{BB962C8B-B14F-4D97-AF65-F5344CB8AC3E}">
        <p14:creationId xmlns:p14="http://schemas.microsoft.com/office/powerpoint/2010/main" val="230557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A person sitting on a table&#10;&#10;Description automatically generated">
            <a:extLst>
              <a:ext uri="{FF2B5EF4-FFF2-40B4-BE49-F238E27FC236}">
                <a16:creationId xmlns:a16="http://schemas.microsoft.com/office/drawing/2014/main" id="{18A4F695-474B-4938-9FB5-5F1CD6F6F143}"/>
              </a:ext>
            </a:extLst>
          </p:cNvPr>
          <p:cNvPicPr>
            <a:picLocks noGrp="1"/>
          </p:cNvPicPr>
          <p:nvPr>
            <p:ph idx="1"/>
          </p:nvPr>
        </p:nvPicPr>
        <p:blipFill rotWithShape="1">
          <a:blip r:embed="rId2" cstate="print">
            <a:alphaModFix/>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t="3332" b="9119"/>
          <a:stretch/>
        </p:blipFill>
        <p:spPr>
          <a:xfrm>
            <a:off x="2430780" y="2461260"/>
            <a:ext cx="6932022" cy="4239986"/>
          </a:xfrm>
          <a:prstGeom prst="rect">
            <a:avLst/>
          </a:prstGeom>
          <a:noFill/>
          <a:effectLst/>
        </p:spPr>
      </p:pic>
      <p:sp>
        <p:nvSpPr>
          <p:cNvPr id="5" name="Rectangle 4">
            <a:extLst>
              <a:ext uri="{FF2B5EF4-FFF2-40B4-BE49-F238E27FC236}">
                <a16:creationId xmlns:a16="http://schemas.microsoft.com/office/drawing/2014/main" id="{6301D7CD-EE58-4192-BB81-C74039894430}"/>
              </a:ext>
            </a:extLst>
          </p:cNvPr>
          <p:cNvSpPr/>
          <p:nvPr/>
        </p:nvSpPr>
        <p:spPr>
          <a:xfrm>
            <a:off x="200298" y="156754"/>
            <a:ext cx="11839302" cy="2062103"/>
          </a:xfrm>
          <a:prstGeom prst="rect">
            <a:avLst/>
          </a:prstGeom>
        </p:spPr>
        <p:txBody>
          <a:bodyPr wrap="square">
            <a:spAutoFit/>
          </a:bodyPr>
          <a:lstStyle/>
          <a:p>
            <a:pPr algn="ctr"/>
            <a:r>
              <a:rPr lang="en-US" sz="3200" dirty="0">
                <a:latin typeface="Verdana" panose="020B0604030504040204" pitchFamily="34" charset="0"/>
                <a:ea typeface="Verdana" panose="020B0604030504040204" pitchFamily="34" charset="0"/>
              </a:rPr>
              <a:t>The coronavirus is a new type of virus or illness. It can make you very sick. </a:t>
            </a:r>
          </a:p>
          <a:p>
            <a:pPr algn="ctr"/>
            <a:endParaRPr lang="en-US" sz="3200" b="1" dirty="0">
              <a:latin typeface="Verdana" panose="020B0604030504040204" pitchFamily="34" charset="0"/>
              <a:ea typeface="Verdana" panose="020B0604030504040204" pitchFamily="34" charset="0"/>
            </a:endParaRPr>
          </a:p>
          <a:p>
            <a:pPr algn="ctr"/>
            <a:r>
              <a:rPr lang="en-US" sz="3200" dirty="0">
                <a:latin typeface="Verdana" panose="020B0604030504040204" pitchFamily="34" charset="0"/>
                <a:ea typeface="Verdana" panose="020B0604030504040204" pitchFamily="34" charset="0"/>
              </a:rPr>
              <a:t>The coronavirus is also called COVID-19.</a:t>
            </a:r>
            <a:endParaRPr lang="en-IE"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9351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EB8F-987D-489F-95BC-2C875848AB40}"/>
              </a:ext>
            </a:extLst>
          </p:cNvPr>
          <p:cNvSpPr>
            <a:spLocks noGrp="1"/>
          </p:cNvSpPr>
          <p:nvPr>
            <p:ph type="title"/>
          </p:nvPr>
        </p:nvSpPr>
        <p:spPr/>
        <p:txBody>
          <a:bodyPr>
            <a:normAutofit/>
          </a:bodyPr>
          <a:lstStyle/>
          <a:p>
            <a:r>
              <a:rPr lang="en-IE" sz="3600" dirty="0">
                <a:latin typeface="Verdana" panose="020B0604030504040204" pitchFamily="34" charset="0"/>
                <a:ea typeface="Verdana" panose="020B0604030504040204" pitchFamily="34" charset="0"/>
              </a:rPr>
              <a:t>There are new rules to help stop the spread of the coronavirus.</a:t>
            </a:r>
          </a:p>
        </p:txBody>
      </p:sp>
      <p:pic>
        <p:nvPicPr>
          <p:cNvPr id="4" name="Content Placeholder 3">
            <a:extLst>
              <a:ext uri="{FF2B5EF4-FFF2-40B4-BE49-F238E27FC236}">
                <a16:creationId xmlns:a16="http://schemas.microsoft.com/office/drawing/2014/main" id="{950744FB-2930-4234-9755-5B435E114D37}"/>
              </a:ext>
            </a:extLst>
          </p:cNvPr>
          <p:cNvPicPr>
            <a:picLocks noGrp="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713899" y="2123859"/>
            <a:ext cx="6549741" cy="4080387"/>
          </a:xfrm>
          <a:prstGeom prst="rect">
            <a:avLst/>
          </a:prstGeom>
        </p:spPr>
      </p:pic>
    </p:spTree>
    <p:extLst>
      <p:ext uri="{BB962C8B-B14F-4D97-AF65-F5344CB8AC3E}">
        <p14:creationId xmlns:p14="http://schemas.microsoft.com/office/powerpoint/2010/main" val="109453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D982B-CCD1-4403-A543-94030A0F5A2C}"/>
              </a:ext>
            </a:extLst>
          </p:cNvPr>
          <p:cNvSpPr>
            <a:spLocks noGrp="1"/>
          </p:cNvSpPr>
          <p:nvPr>
            <p:ph type="title"/>
          </p:nvPr>
        </p:nvSpPr>
        <p:spPr/>
        <p:txBody>
          <a:bodyPr>
            <a:normAutofit/>
          </a:bodyPr>
          <a:lstStyle/>
          <a:p>
            <a:r>
              <a:rPr lang="en-IE" sz="3600" dirty="0">
                <a:latin typeface="Verdana" panose="020B0604030504040204" pitchFamily="34" charset="0"/>
                <a:ea typeface="Verdana" panose="020B0604030504040204" pitchFamily="34" charset="0"/>
              </a:rPr>
              <a:t>Rule 1: You can exercise outside. You need to stay within 5km of your home</a:t>
            </a:r>
          </a:p>
        </p:txBody>
      </p:sp>
      <p:pic>
        <p:nvPicPr>
          <p:cNvPr id="4" name="Content Placeholder 3">
            <a:extLst>
              <a:ext uri="{FF2B5EF4-FFF2-40B4-BE49-F238E27FC236}">
                <a16:creationId xmlns:a16="http://schemas.microsoft.com/office/drawing/2014/main" id="{651B1ECA-8F82-4A49-963A-3DFDCCB74881}"/>
              </a:ext>
            </a:extLst>
          </p:cNvPr>
          <p:cNvPicPr>
            <a:picLocks noGrp="1"/>
          </p:cNvPicPr>
          <p:nvPr>
            <p:ph idx="1"/>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943608" y="1956253"/>
            <a:ext cx="6043525" cy="4351338"/>
          </a:xfrm>
          <a:prstGeom prst="rect">
            <a:avLst/>
          </a:prstGeom>
        </p:spPr>
      </p:pic>
    </p:spTree>
    <p:extLst>
      <p:ext uri="{BB962C8B-B14F-4D97-AF65-F5344CB8AC3E}">
        <p14:creationId xmlns:p14="http://schemas.microsoft.com/office/powerpoint/2010/main" val="377691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EB78FA3-4B86-4F54-8343-DDECAF90952D}"/>
              </a:ext>
            </a:extLst>
          </p:cNvPr>
          <p:cNvPicPr>
            <a:picLocks noGrp="1"/>
          </p:cNvPicPr>
          <p:nvPr>
            <p:ph idx="1"/>
          </p:nvPr>
        </p:nvPicPr>
        <p:blipFill rotWithShape="1">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t="3707" b="8402"/>
          <a:stretch/>
        </p:blipFill>
        <p:spPr>
          <a:xfrm>
            <a:off x="1287821" y="1539240"/>
            <a:ext cx="9243060" cy="4602480"/>
          </a:xfrm>
          <a:prstGeom prst="rect">
            <a:avLst/>
          </a:prstGeom>
        </p:spPr>
      </p:pic>
      <p:sp>
        <p:nvSpPr>
          <p:cNvPr id="5" name="TextBox 4">
            <a:extLst>
              <a:ext uri="{FF2B5EF4-FFF2-40B4-BE49-F238E27FC236}">
                <a16:creationId xmlns:a16="http://schemas.microsoft.com/office/drawing/2014/main" id="{65B281FC-3683-4D69-AFF2-96F751C52460}"/>
              </a:ext>
            </a:extLst>
          </p:cNvPr>
          <p:cNvSpPr txBox="1"/>
          <p:nvPr/>
        </p:nvSpPr>
        <p:spPr>
          <a:xfrm>
            <a:off x="1598064" y="104502"/>
            <a:ext cx="9357319" cy="1077218"/>
          </a:xfrm>
          <a:prstGeom prst="rect">
            <a:avLst/>
          </a:prstGeom>
          <a:noFill/>
        </p:spPr>
        <p:txBody>
          <a:bodyPr wrap="square" rtlCol="0">
            <a:spAutoFit/>
          </a:bodyPr>
          <a:lstStyle/>
          <a:p>
            <a:r>
              <a:rPr lang="en-IE" sz="3200" dirty="0">
                <a:latin typeface="Verdana" panose="020B0604030504040204" pitchFamily="34" charset="0"/>
                <a:ea typeface="Verdana" panose="020B0604030504040204" pitchFamily="34" charset="0"/>
              </a:rPr>
              <a:t>Rule 2: You need to stay 2 metres away from other people when walking outside</a:t>
            </a:r>
          </a:p>
        </p:txBody>
      </p:sp>
    </p:spTree>
    <p:extLst>
      <p:ext uri="{BB962C8B-B14F-4D97-AF65-F5344CB8AC3E}">
        <p14:creationId xmlns:p14="http://schemas.microsoft.com/office/powerpoint/2010/main" val="142060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36D9B-F635-488B-AFC2-E514707990FC}"/>
              </a:ext>
            </a:extLst>
          </p:cNvPr>
          <p:cNvSpPr>
            <a:spLocks noGrp="1"/>
          </p:cNvSpPr>
          <p:nvPr>
            <p:ph type="title"/>
          </p:nvPr>
        </p:nvSpPr>
        <p:spPr>
          <a:xfrm>
            <a:off x="384561" y="486718"/>
            <a:ext cx="11415553" cy="1412401"/>
          </a:xfrm>
        </p:spPr>
        <p:txBody>
          <a:bodyPr>
            <a:normAutofit fontScale="90000"/>
          </a:bodyPr>
          <a:lstStyle/>
          <a:p>
            <a:r>
              <a:rPr lang="en-IE" sz="3600" dirty="0">
                <a:latin typeface="Verdana" panose="020B0604030504040204" pitchFamily="34" charset="0"/>
                <a:ea typeface="Verdana" panose="020B0604030504040204" pitchFamily="34" charset="0"/>
              </a:rPr>
              <a:t>You can leave your house to buy important items such as food and medicine. You can go to doctor appointments.</a:t>
            </a:r>
            <a:endParaRPr lang="en-IE" dirty="0"/>
          </a:p>
        </p:txBody>
      </p:sp>
      <p:pic>
        <p:nvPicPr>
          <p:cNvPr id="4" name="Picture 3">
            <a:extLst>
              <a:ext uri="{FF2B5EF4-FFF2-40B4-BE49-F238E27FC236}">
                <a16:creationId xmlns:a16="http://schemas.microsoft.com/office/drawing/2014/main" id="{62BD7AE7-F03F-4A76-88EA-4EE72235E499}"/>
              </a:ext>
            </a:extLst>
          </p:cNvPr>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384561" y="2258226"/>
            <a:ext cx="3857947" cy="3176710"/>
          </a:xfrm>
          <a:prstGeom prst="rect">
            <a:avLst/>
          </a:prstGeom>
        </p:spPr>
      </p:pic>
      <p:pic>
        <p:nvPicPr>
          <p:cNvPr id="5" name="Picture 4">
            <a:extLst>
              <a:ext uri="{FF2B5EF4-FFF2-40B4-BE49-F238E27FC236}">
                <a16:creationId xmlns:a16="http://schemas.microsoft.com/office/drawing/2014/main" id="{E55ABA75-741E-47C7-8E13-FBD8A5737F2A}"/>
              </a:ext>
            </a:extLst>
          </p:cNvPr>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4384355" y="2252252"/>
            <a:ext cx="3666962" cy="3176710"/>
          </a:xfrm>
          <a:prstGeom prst="rect">
            <a:avLst/>
          </a:prstGeom>
        </p:spPr>
      </p:pic>
      <p:pic>
        <p:nvPicPr>
          <p:cNvPr id="6" name="Content Placeholder 5">
            <a:extLst>
              <a:ext uri="{FF2B5EF4-FFF2-40B4-BE49-F238E27FC236}">
                <a16:creationId xmlns:a16="http://schemas.microsoft.com/office/drawing/2014/main" id="{F773D4F7-F8C4-4D46-9E35-1EA9A3DE366D}"/>
              </a:ext>
            </a:extLst>
          </p:cNvPr>
          <p:cNvPicPr>
            <a:picLocks noGrp="1"/>
          </p:cNvPicPr>
          <p:nvPr>
            <p:ph idx="1"/>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xmlns="" r:id="rId7"/>
              </a:ext>
            </a:extLst>
          </a:blip>
          <a:stretch>
            <a:fillRect/>
          </a:stretch>
        </p:blipFill>
        <p:spPr>
          <a:xfrm>
            <a:off x="8193164" y="2229010"/>
            <a:ext cx="3797935" cy="3223195"/>
          </a:xfrm>
          <a:prstGeom prst="rect">
            <a:avLst/>
          </a:prstGeom>
        </p:spPr>
      </p:pic>
      <p:sp>
        <p:nvSpPr>
          <p:cNvPr id="7" name="Rectangle 6">
            <a:extLst>
              <a:ext uri="{FF2B5EF4-FFF2-40B4-BE49-F238E27FC236}">
                <a16:creationId xmlns:a16="http://schemas.microsoft.com/office/drawing/2014/main" id="{707F5AC2-95D8-4D81-8D5D-26BF47B0A97E}"/>
              </a:ext>
            </a:extLst>
          </p:cNvPr>
          <p:cNvSpPr/>
          <p:nvPr/>
        </p:nvSpPr>
        <p:spPr>
          <a:xfrm>
            <a:off x="384561" y="5657671"/>
            <a:ext cx="11214931" cy="1077218"/>
          </a:xfrm>
          <a:prstGeom prst="rect">
            <a:avLst/>
          </a:prstGeom>
        </p:spPr>
        <p:txBody>
          <a:bodyPr wrap="square">
            <a:spAutoFit/>
          </a:bodyPr>
          <a:lstStyle/>
          <a:p>
            <a:r>
              <a:rPr lang="en-IE" sz="3200" dirty="0">
                <a:latin typeface="Verdana" panose="020B0604030504040204" pitchFamily="34" charset="0"/>
                <a:ea typeface="Verdana" panose="020B0604030504040204" pitchFamily="34" charset="0"/>
              </a:rPr>
              <a:t>It is ok if these places are more than 2km from your home.</a:t>
            </a:r>
          </a:p>
        </p:txBody>
      </p:sp>
    </p:spTree>
    <p:extLst>
      <p:ext uri="{BB962C8B-B14F-4D97-AF65-F5344CB8AC3E}">
        <p14:creationId xmlns:p14="http://schemas.microsoft.com/office/powerpoint/2010/main" val="1345720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6D5C1-DD80-4F33-AE4B-70B4F3BEC730}"/>
              </a:ext>
            </a:extLst>
          </p:cNvPr>
          <p:cNvSpPr>
            <a:spLocks noGrp="1"/>
          </p:cNvSpPr>
          <p:nvPr>
            <p:ph type="title"/>
          </p:nvPr>
        </p:nvSpPr>
        <p:spPr>
          <a:xfrm>
            <a:off x="645264" y="251135"/>
            <a:ext cx="10901471" cy="1350712"/>
          </a:xfrm>
          <a:solidFill>
            <a:schemeClr val="bg1"/>
          </a:solidFill>
        </p:spPr>
        <p:txBody>
          <a:bodyPr vert="horz" lIns="91440" tIns="45720" rIns="91440" bIns="45720" rtlCol="0" anchor="b">
            <a:normAutofit/>
          </a:bodyPr>
          <a:lstStyle/>
          <a:p>
            <a:pPr algn="ctr"/>
            <a:r>
              <a:rPr lang="en-US" sz="3600" dirty="0">
                <a:latin typeface="Verdana" panose="020B0604030504040204" pitchFamily="34" charset="0"/>
                <a:ea typeface="Verdana" panose="020B0604030504040204" pitchFamily="34" charset="0"/>
              </a:rPr>
              <a:t>The Gardaí are making sure that people follow the new rules. </a:t>
            </a:r>
          </a:p>
        </p:txBody>
      </p:sp>
      <p:pic>
        <p:nvPicPr>
          <p:cNvPr id="4" name="Content Placeholder 3" descr="A group of people walking down the street&#10;&#10;Description automatically generated">
            <a:extLst>
              <a:ext uri="{FF2B5EF4-FFF2-40B4-BE49-F238E27FC236}">
                <a16:creationId xmlns:a16="http://schemas.microsoft.com/office/drawing/2014/main" id="{40F55D82-0565-4857-8EC1-1D59362B1C06}"/>
              </a:ext>
            </a:extLst>
          </p:cNvPr>
          <p:cNvPicPr>
            <a:picLocks noGrp="1"/>
          </p:cNvPicPr>
          <p:nvPr>
            <p:ph idx="1"/>
          </p:nvPr>
        </p:nvPicPr>
        <p:blipFill rotWithShape="1">
          <a:blip r:embed="rId2">
            <a:extLst>
              <a:ext uri="{28A0092B-C50C-407E-A947-70E740481C1C}">
                <a14:useLocalDpi xmlns:a14="http://schemas.microsoft.com/office/drawing/2010/main" val="0"/>
              </a:ext>
            </a:extLst>
          </a:blip>
          <a:srcRect r="1" b="13113"/>
          <a:stretch/>
        </p:blipFill>
        <p:spPr>
          <a:xfrm>
            <a:off x="2294760" y="1951749"/>
            <a:ext cx="7414474" cy="4449051"/>
          </a:xfrm>
          <a:prstGeom prst="rect">
            <a:avLst/>
          </a:prstGeom>
          <a:effectLst/>
        </p:spPr>
      </p:pic>
    </p:spTree>
    <p:extLst>
      <p:ext uri="{BB962C8B-B14F-4D97-AF65-F5344CB8AC3E}">
        <p14:creationId xmlns:p14="http://schemas.microsoft.com/office/powerpoint/2010/main" val="145099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8B59-253C-4854-BED1-216C5DEF9195}"/>
              </a:ext>
            </a:extLst>
          </p:cNvPr>
          <p:cNvSpPr>
            <a:spLocks noGrp="1"/>
          </p:cNvSpPr>
          <p:nvPr>
            <p:ph type="title"/>
          </p:nvPr>
        </p:nvSpPr>
        <p:spPr>
          <a:xfrm>
            <a:off x="1251873" y="95450"/>
            <a:ext cx="9896030" cy="1325563"/>
          </a:xfrm>
        </p:spPr>
        <p:txBody>
          <a:bodyPr vert="horz" lIns="91440" tIns="45720" rIns="91440" bIns="45720" rtlCol="0">
            <a:normAutofit/>
          </a:bodyPr>
          <a:lstStyle/>
          <a:p>
            <a:r>
              <a:rPr lang="en-US" sz="3600" dirty="0">
                <a:latin typeface="Verdana" panose="020B0604030504040204" pitchFamily="34" charset="0"/>
                <a:ea typeface="Verdana" panose="020B0604030504040204" pitchFamily="34" charset="0"/>
              </a:rPr>
              <a:t>The Gardaí’s job is to keep everyone safe.</a:t>
            </a:r>
          </a:p>
        </p:txBody>
      </p:sp>
      <p:pic>
        <p:nvPicPr>
          <p:cNvPr id="4" name="Content Placeholder 3" descr="A group of police officers riding on the back of a motorcycle&#10;&#10;Description automatically generated">
            <a:extLst>
              <a:ext uri="{FF2B5EF4-FFF2-40B4-BE49-F238E27FC236}">
                <a16:creationId xmlns:a16="http://schemas.microsoft.com/office/drawing/2014/main" id="{982B9A91-58ED-41E0-B063-D1F4274DDC8D}"/>
              </a:ext>
            </a:extLst>
          </p:cNvPr>
          <p:cNvPicPr>
            <a:picLocks/>
          </p:cNvPicPr>
          <p:nvPr/>
        </p:nvPicPr>
        <p:blipFill rotWithShape="1">
          <a:blip r:embed="rId2">
            <a:extLst>
              <a:ext uri="{28A0092B-C50C-407E-A947-70E740481C1C}">
                <a14:useLocalDpi xmlns:a14="http://schemas.microsoft.com/office/drawing/2010/main" val="0"/>
              </a:ext>
            </a:extLst>
          </a:blip>
          <a:srcRect l="5284" r="5763" b="-1"/>
          <a:stretch/>
        </p:blipFill>
        <p:spPr>
          <a:xfrm>
            <a:off x="2426835" y="1511174"/>
            <a:ext cx="7546107" cy="4588594"/>
          </a:xfrm>
          <a:prstGeom prst="rect">
            <a:avLst/>
          </a:prstGeom>
        </p:spPr>
      </p:pic>
    </p:spTree>
    <p:extLst>
      <p:ext uri="{BB962C8B-B14F-4D97-AF65-F5344CB8AC3E}">
        <p14:creationId xmlns:p14="http://schemas.microsoft.com/office/powerpoint/2010/main" val="2523337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489</Words>
  <Application>Microsoft Office PowerPoint</Application>
  <PresentationFormat>Widescreen</PresentationFormat>
  <Paragraphs>45</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Vani</vt:lpstr>
      <vt:lpstr>Yu Mincho</vt:lpstr>
      <vt:lpstr>Arial</vt:lpstr>
      <vt:lpstr>Calibri</vt:lpstr>
      <vt:lpstr>Calibri Light</vt:lpstr>
      <vt:lpstr>Comic Sans MS</vt:lpstr>
      <vt:lpstr>Times New Roman</vt:lpstr>
      <vt:lpstr>Verdana</vt:lpstr>
      <vt:lpstr>Office Theme</vt:lpstr>
      <vt:lpstr>Talking to the Gardaí:</vt:lpstr>
      <vt:lpstr>PowerPoint Presentation</vt:lpstr>
      <vt:lpstr>PowerPoint Presentation</vt:lpstr>
      <vt:lpstr>There are new rules to help stop the spread of the coronavirus.</vt:lpstr>
      <vt:lpstr>Rule 1: You can exercise outside. You need to stay within 5km of your home</vt:lpstr>
      <vt:lpstr>PowerPoint Presentation</vt:lpstr>
      <vt:lpstr>You can leave your house to buy important items such as food and medicine. You can go to doctor appointments.</vt:lpstr>
      <vt:lpstr>The Gardaí are making sure that people follow the new rules. </vt:lpstr>
      <vt:lpstr>The Gardaí’s job is to keep everyone safe.</vt:lpstr>
      <vt:lpstr>When you are outside, a Garda might stop you and ask you questions. </vt:lpstr>
      <vt:lpstr>The Garda might ask you where you live.  The Garda might ask you where you are going.  Answer the Garda’s questions.</vt:lpstr>
      <vt:lpstr>If you feel stressed, tell the Garda what he or she can do to help you.</vt:lpstr>
      <vt:lpstr>Fill out this card. You can show it to the Garda.</vt:lpstr>
      <vt:lpstr>You can show the Garda a letter from AsIAM or your local healthcare provider.  This letter will help the Garda understand your needs.  It is available to print here. </vt:lpstr>
      <vt:lpstr>Remember, the Gardaí are making sure that everyone is following these rules to keep us safe and healthy.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to the Gardaí</dc:title>
  <dc:creator>L-j Gillen</dc:creator>
  <cp:lastModifiedBy>Michelle O'Donoghue</cp:lastModifiedBy>
  <cp:revision>16</cp:revision>
  <dcterms:created xsi:type="dcterms:W3CDTF">2020-04-29T17:25:24Z</dcterms:created>
  <dcterms:modified xsi:type="dcterms:W3CDTF">2020-05-06T15:02:40Z</dcterms:modified>
</cp:coreProperties>
</file>